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17" r:id="rId2"/>
    <p:sldId id="316" r:id="rId3"/>
    <p:sldId id="258" r:id="rId4"/>
    <p:sldId id="318" r:id="rId5"/>
    <p:sldId id="257" r:id="rId6"/>
    <p:sldId id="256" r:id="rId7"/>
    <p:sldId id="319" r:id="rId8"/>
    <p:sldId id="322" r:id="rId9"/>
    <p:sldId id="268" r:id="rId10"/>
    <p:sldId id="269" r:id="rId11"/>
    <p:sldId id="321" r:id="rId12"/>
    <p:sldId id="26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6"/>
    <p:restoredTop sz="96341"/>
  </p:normalViewPr>
  <p:slideViewPr>
    <p:cSldViewPr snapToGrid="0" snapToObjects="1">
      <p:cViewPr varScale="1">
        <p:scale>
          <a:sx n="88" d="100"/>
          <a:sy n="88" d="100"/>
        </p:scale>
        <p:origin x="1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rizio Lemme" userId="75cac654a9d15df6" providerId="LiveId" clId="{D6E34E0A-3DFB-3D43-A6C2-6D4C2D518879}"/>
    <pc:docChg chg="undo redo custSel addSld delSld modSld">
      <pc:chgData name="Fabrizio Lemme" userId="75cac654a9d15df6" providerId="LiveId" clId="{D6E34E0A-3DFB-3D43-A6C2-6D4C2D518879}" dt="2020-06-26T12:44:33.324" v="20" actId="20577"/>
      <pc:docMkLst>
        <pc:docMk/>
      </pc:docMkLst>
      <pc:sldChg chg="add del">
        <pc:chgData name="Fabrizio Lemme" userId="75cac654a9d15df6" providerId="LiveId" clId="{D6E34E0A-3DFB-3D43-A6C2-6D4C2D518879}" dt="2020-06-26T12:44:04.989" v="13" actId="2696"/>
        <pc:sldMkLst>
          <pc:docMk/>
          <pc:sldMk cId="745468627" sldId="256"/>
        </pc:sldMkLst>
      </pc:sldChg>
      <pc:sldChg chg="modSp add del">
        <pc:chgData name="Fabrizio Lemme" userId="75cac654a9d15df6" providerId="LiveId" clId="{D6E34E0A-3DFB-3D43-A6C2-6D4C2D518879}" dt="2020-06-26T12:44:33.324" v="20" actId="20577"/>
        <pc:sldMkLst>
          <pc:docMk/>
          <pc:sldMk cId="2137023769" sldId="257"/>
        </pc:sldMkLst>
        <pc:spChg chg="mod">
          <ac:chgData name="Fabrizio Lemme" userId="75cac654a9d15df6" providerId="LiveId" clId="{D6E34E0A-3DFB-3D43-A6C2-6D4C2D518879}" dt="2020-06-26T12:44:33.324" v="20" actId="20577"/>
          <ac:spMkLst>
            <pc:docMk/>
            <pc:sldMk cId="2137023769" sldId="257"/>
            <ac:spMk id="8" creationId="{30448440-3E93-9447-A6AB-BA663754B9FE}"/>
          </ac:spMkLst>
        </pc:spChg>
        <pc:graphicFrameChg chg="modGraphic">
          <ac:chgData name="Fabrizio Lemme" userId="75cac654a9d15df6" providerId="LiveId" clId="{D6E34E0A-3DFB-3D43-A6C2-6D4C2D518879}" dt="2020-06-26T12:43:54.798" v="8" actId="14734"/>
          <ac:graphicFrameMkLst>
            <pc:docMk/>
            <pc:sldMk cId="2137023769" sldId="257"/>
            <ac:graphicFrameMk id="5" creationId="{6F5816C9-65BE-AB48-996C-CC11F1B4B237}"/>
          </ac:graphicFrameMkLst>
        </pc:graphicFrameChg>
      </pc:sldChg>
      <pc:sldChg chg="modSp">
        <pc:chgData name="Fabrizio Lemme" userId="75cac654a9d15df6" providerId="LiveId" clId="{D6E34E0A-3DFB-3D43-A6C2-6D4C2D518879}" dt="2020-06-26T12:44:03.264" v="12" actId="14734"/>
        <pc:sldMkLst>
          <pc:docMk/>
          <pc:sldMk cId="4065269443" sldId="258"/>
        </pc:sldMkLst>
        <pc:graphicFrameChg chg="modGraphic">
          <ac:chgData name="Fabrizio Lemme" userId="75cac654a9d15df6" providerId="LiveId" clId="{D6E34E0A-3DFB-3D43-A6C2-6D4C2D518879}" dt="2020-06-26T12:44:03.264" v="12" actId="14734"/>
          <ac:graphicFrameMkLst>
            <pc:docMk/>
            <pc:sldMk cId="4065269443" sldId="258"/>
            <ac:graphicFrameMk id="4" creationId="{C5BF8BCE-F2CD-004A-93AD-BA784A62DFA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75cac654a9d15df6/Grafici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ab\Documents\Consuntivo%202019%20e%20variazione\Grafici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75cac654a9d15df6/Grafici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75cac654a9d15df6/Grafici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32874015748025E-2"/>
          <c:y val="0.12296031084042477"/>
          <c:w val="0.90356433951599124"/>
          <c:h val="0.76547929759564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Dati!$D$6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820866141732283E-3"/>
                  <c:y val="-2.8920623692129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816640986132513E-3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2342064714946069E-2"/>
                  <c:y val="-7.5000000000000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7734976887519261E-2"/>
                  <c:y val="-7.4999999999999997E-3"/>
                </c:manualLayout>
              </c:layout>
              <c:tx>
                <c:rich>
                  <a:bodyPr/>
                  <a:lstStyle/>
                  <a:p>
                    <a:fld id="{C8581443-8E32-854B-AA22-14ED8EA18DFD}" type="VALUE">
                      <a:rPr lang="en-US"/>
                      <a:pPr/>
                      <a:t>[VALORE]</a:t>
                    </a:fld>
                    <a:endParaRPr lang="it-I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746-9B4B-8934-9DC42BBFB945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1.5408320493066313E-2"/>
                  <c:y val="-0.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6979969183358954E-2"/>
                  <c:y val="-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543913713405239E-2"/>
                  <c:y val="-1.0000000000000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2326656394453005E-2"/>
                  <c:y val="-1.25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2357473035439135E-2"/>
                  <c:y val="-1.0000000000000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746-9B4B-8934-9DC42BBFB945}"/>
                </c:ext>
                <c:ext xmlns:c15="http://schemas.microsoft.com/office/drawing/2012/chart" uri="{CE6537A1-D6FC-4f65-9D91-7224C49458BB}"/>
              </c:extLst>
            </c:dLbl>
            <c:numFmt formatCode="#,##0.0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Dati!$C$7:$C$17</c:f>
              <c:strCache>
                <c:ptCount val="11"/>
                <c:pt idx="0">
                  <c:v>Avanzo applicato</c:v>
                </c:pt>
                <c:pt idx="1">
                  <c:v>FPV corrente</c:v>
                </c:pt>
                <c:pt idx="2">
                  <c:v>FPV capitale</c:v>
                </c:pt>
                <c:pt idx="3">
                  <c:v>I</c:v>
                </c:pt>
                <c:pt idx="4">
                  <c:v>II</c:v>
                </c:pt>
                <c:pt idx="5">
                  <c:v>III</c:v>
                </c:pt>
                <c:pt idx="6">
                  <c:v>IV</c:v>
                </c:pt>
                <c:pt idx="7">
                  <c:v>V</c:v>
                </c:pt>
                <c:pt idx="8">
                  <c:v>VI</c:v>
                </c:pt>
                <c:pt idx="9">
                  <c:v>VII</c:v>
                </c:pt>
                <c:pt idx="10">
                  <c:v>IX</c:v>
                </c:pt>
              </c:strCache>
            </c:strRef>
          </c:cat>
          <c:val>
            <c:numRef>
              <c:f>Dati!$D$7:$D$17</c:f>
              <c:numCache>
                <c:formatCode>#,##0.00\ "€"</c:formatCode>
                <c:ptCount val="11"/>
                <c:pt idx="0">
                  <c:v>450000</c:v>
                </c:pt>
                <c:pt idx="1">
                  <c:v>90955.16</c:v>
                </c:pt>
                <c:pt idx="2">
                  <c:v>1062778.1100000001</c:v>
                </c:pt>
                <c:pt idx="3">
                  <c:v>6246968.21</c:v>
                </c:pt>
                <c:pt idx="4">
                  <c:v>363029.47</c:v>
                </c:pt>
                <c:pt idx="5">
                  <c:v>1766996.73</c:v>
                </c:pt>
                <c:pt idx="6">
                  <c:v>3216499.62</c:v>
                </c:pt>
                <c:pt idx="7">
                  <c:v>0</c:v>
                </c:pt>
                <c:pt idx="8">
                  <c:v>42133.53</c:v>
                </c:pt>
                <c:pt idx="9">
                  <c:v>0</c:v>
                </c:pt>
                <c:pt idx="10">
                  <c:v>977793.61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746-9B4B-8934-9DC42BBFB945}"/>
            </c:ext>
          </c:extLst>
        </c:ser>
        <c:ser>
          <c:idx val="1"/>
          <c:order val="1"/>
          <c:tx>
            <c:strRef>
              <c:f>Dati!$E$6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734976887519261E-2"/>
                  <c:y val="-1.1250000000000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403297244094487E-2"/>
                  <c:y val="-7.02640609291379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841207349081325E-2"/>
                  <c:y val="-9.8990883443174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3143297380585519E-2"/>
                  <c:y val="-1.499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905839895013049E-2"/>
                  <c:y val="-2.0947048461212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507874015748032E-2"/>
                  <c:y val="-3.1521639503374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4668721109399073E-2"/>
                  <c:y val="-2.125000000000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8450787401574803E-2"/>
                  <c:y val="-3.1420644523241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4746-9B4B-8934-9DC42BBFB945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3.0816640986131381E-3"/>
                  <c:y val="-0.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4746-9B4B-8934-9DC42BBFB945}"/>
                </c:ext>
                <c:ext xmlns:c15="http://schemas.microsoft.com/office/drawing/2012/chart" uri="{CE6537A1-D6FC-4f65-9D91-7224C49458BB}"/>
              </c:extLst>
            </c:dLbl>
            <c:numFmt formatCode="#,##0.0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Dati!$C$7:$C$17</c:f>
              <c:strCache>
                <c:ptCount val="11"/>
                <c:pt idx="0">
                  <c:v>Avanzo applicato</c:v>
                </c:pt>
                <c:pt idx="1">
                  <c:v>FPV corrente</c:v>
                </c:pt>
                <c:pt idx="2">
                  <c:v>FPV capitale</c:v>
                </c:pt>
                <c:pt idx="3">
                  <c:v>I</c:v>
                </c:pt>
                <c:pt idx="4">
                  <c:v>II</c:v>
                </c:pt>
                <c:pt idx="5">
                  <c:v>III</c:v>
                </c:pt>
                <c:pt idx="6">
                  <c:v>IV</c:v>
                </c:pt>
                <c:pt idx="7">
                  <c:v>V</c:v>
                </c:pt>
                <c:pt idx="8">
                  <c:v>VI</c:v>
                </c:pt>
                <c:pt idx="9">
                  <c:v>VII</c:v>
                </c:pt>
                <c:pt idx="10">
                  <c:v>IX</c:v>
                </c:pt>
              </c:strCache>
            </c:strRef>
          </c:cat>
          <c:val>
            <c:numRef>
              <c:f>Dati!$E$7:$E$17</c:f>
              <c:numCache>
                <c:formatCode>#,##0.00\ "€"</c:formatCode>
                <c:ptCount val="11"/>
                <c:pt idx="0">
                  <c:v>76153.69</c:v>
                </c:pt>
                <c:pt idx="1">
                  <c:v>100885.23</c:v>
                </c:pt>
                <c:pt idx="2">
                  <c:v>773799.87</c:v>
                </c:pt>
                <c:pt idx="3">
                  <c:v>5708159.5899999999</c:v>
                </c:pt>
                <c:pt idx="4">
                  <c:v>472160.02</c:v>
                </c:pt>
                <c:pt idx="5">
                  <c:v>1723345.59</c:v>
                </c:pt>
                <c:pt idx="6">
                  <c:v>2140723</c:v>
                </c:pt>
                <c:pt idx="7">
                  <c:v>0</c:v>
                </c:pt>
                <c:pt idx="8">
                  <c:v>137487.87</c:v>
                </c:pt>
                <c:pt idx="9">
                  <c:v>0</c:v>
                </c:pt>
                <c:pt idx="10">
                  <c:v>1204580.06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4746-9B4B-8934-9DC42BBFB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22980704"/>
        <c:axId val="322981488"/>
      </c:barChart>
      <c:catAx>
        <c:axId val="32298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1488"/>
        <c:crosses val="autoZero"/>
        <c:auto val="1"/>
        <c:lblAlgn val="ctr"/>
        <c:lblOffset val="100"/>
        <c:noMultiLvlLbl val="0"/>
      </c:catAx>
      <c:valAx>
        <c:axId val="322981488"/>
        <c:scaling>
          <c:orientation val="minMax"/>
          <c:max val="8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legendEntry>
      <c:layout>
        <c:manualLayout>
          <c:xMode val="edge"/>
          <c:yMode val="edge"/>
          <c:x val="0.45311868438320207"/>
          <c:y val="0.95667580585130763"/>
          <c:w val="9.3762549212598426E-2"/>
          <c:h val="4.33241941486923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0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642014859658312E-2"/>
          <c:y val="9.2621128662232571E-2"/>
          <c:w val="0.93835798514034163"/>
          <c:h val="0.900792122418165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[Grafici.xlsx]Dati!$D$22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5760088582677166E-2"/>
                  <c:y val="-2.5702682997958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070302610157895E-2"/>
                  <c:y val="-1.6443566456781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3039448736742792E-3"/>
                  <c:y val="-9.8661398740691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4575411985859035E-2"/>
                  <c:y val="-6.57742658271269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3039448736742792E-3"/>
                  <c:y val="-7.6736643464983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5343393610417129E-2"/>
                  <c:y val="-4.3849510551417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9837611192552106E-3"/>
                  <c:y val="-1.7539804220567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457541198585898E-2"/>
                  <c:y val="-8.76990211028359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3807430361300886E-2"/>
                  <c:y val="-2.1924755275708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B6C-6F41-B3B9-C601CFDCD1D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[Grafici.xlsx]Dati!$C$23:$C$31</c:f>
              <c:strCache>
                <c:ptCount val="9"/>
                <c:pt idx="0">
                  <c:v>FSC</c:v>
                </c:pt>
                <c:pt idx="1">
                  <c:v>IMU</c:v>
                </c:pt>
                <c:pt idx="2">
                  <c:v>IMU controlli</c:v>
                </c:pt>
                <c:pt idx="3">
                  <c:v>TASI</c:v>
                </c:pt>
                <c:pt idx="4">
                  <c:v>TASI controlli</c:v>
                </c:pt>
                <c:pt idx="5">
                  <c:v>TARI</c:v>
                </c:pt>
                <c:pt idx="6">
                  <c:v>TARI controlli</c:v>
                </c:pt>
                <c:pt idx="7">
                  <c:v>Add. IRPEF</c:v>
                </c:pt>
                <c:pt idx="8">
                  <c:v>TOSAP</c:v>
                </c:pt>
              </c:strCache>
            </c:strRef>
          </c:cat>
          <c:val>
            <c:numRef>
              <c:f>[Grafici.xlsx]Dati!$D$23:$D$31</c:f>
              <c:numCache>
                <c:formatCode>#,##0.00\ "€"</c:formatCode>
                <c:ptCount val="9"/>
                <c:pt idx="0">
                  <c:v>-28139.03</c:v>
                </c:pt>
                <c:pt idx="1">
                  <c:v>2900851.41</c:v>
                </c:pt>
                <c:pt idx="2">
                  <c:v>732609.03</c:v>
                </c:pt>
                <c:pt idx="3">
                  <c:v>215117.79</c:v>
                </c:pt>
                <c:pt idx="4">
                  <c:v>104310.92</c:v>
                </c:pt>
                <c:pt idx="5">
                  <c:v>1118395.75</c:v>
                </c:pt>
                <c:pt idx="6">
                  <c:v>185248.87</c:v>
                </c:pt>
                <c:pt idx="7">
                  <c:v>891768.66</c:v>
                </c:pt>
                <c:pt idx="8">
                  <c:v>54713.919999999998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B6C-6F41-B3B9-C601CFDCD1D8}"/>
            </c:ext>
          </c:extLst>
        </c:ser>
        <c:ser>
          <c:idx val="1"/>
          <c:order val="1"/>
          <c:tx>
            <c:strRef>
              <c:f>[Grafici.xlsx]Dati!$E$22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7442585301837272E-3"/>
                  <c:y val="-2.679892096821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359632491161862E-3"/>
                  <c:y val="-6.029307700819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28770599292949E-2"/>
                  <c:y val="-3.2887132913563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359632491162426E-3"/>
                  <c:y val="-3.2887132913563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9118346210228941E-3"/>
                  <c:y val="-1.4251090929210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798162455809311E-4"/>
                  <c:y val="-4.9330699370345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4.6078897473485585E-3"/>
                  <c:y val="-8.112159452012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3039448736742792E-3"/>
                  <c:y val="-3.9464559496276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B6C-6F41-B3B9-C601CFDCD1D8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1263600375446002E-16"/>
                  <c:y val="-4.2753272787632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1B6C-6F41-B3B9-C601CFDCD1D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[Grafici.xlsx]Dati!$C$23:$C$31</c:f>
              <c:strCache>
                <c:ptCount val="9"/>
                <c:pt idx="0">
                  <c:v>FSC</c:v>
                </c:pt>
                <c:pt idx="1">
                  <c:v>IMU</c:v>
                </c:pt>
                <c:pt idx="2">
                  <c:v>IMU controlli</c:v>
                </c:pt>
                <c:pt idx="3">
                  <c:v>TASI</c:v>
                </c:pt>
                <c:pt idx="4">
                  <c:v>TASI controlli</c:v>
                </c:pt>
                <c:pt idx="5">
                  <c:v>TARI</c:v>
                </c:pt>
                <c:pt idx="6">
                  <c:v>TARI controlli</c:v>
                </c:pt>
                <c:pt idx="7">
                  <c:v>Add. IRPEF</c:v>
                </c:pt>
                <c:pt idx="8">
                  <c:v>TOSAP</c:v>
                </c:pt>
              </c:strCache>
            </c:strRef>
          </c:cat>
          <c:val>
            <c:numRef>
              <c:f>[Grafici.xlsx]Dati!$E$23:$E$31</c:f>
              <c:numCache>
                <c:formatCode>#,##0.00\ "€"</c:formatCode>
                <c:ptCount val="9"/>
                <c:pt idx="0">
                  <c:v>-28139.040000000001</c:v>
                </c:pt>
                <c:pt idx="1">
                  <c:v>2809879.47</c:v>
                </c:pt>
                <c:pt idx="2">
                  <c:v>440074.73</c:v>
                </c:pt>
                <c:pt idx="3">
                  <c:v>214816.65</c:v>
                </c:pt>
                <c:pt idx="4">
                  <c:v>1662</c:v>
                </c:pt>
                <c:pt idx="5">
                  <c:v>1037241.38</c:v>
                </c:pt>
                <c:pt idx="6">
                  <c:v>32505.88</c:v>
                </c:pt>
                <c:pt idx="7">
                  <c:v>851074.74</c:v>
                </c:pt>
                <c:pt idx="8">
                  <c:v>27649.72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B6C-6F41-B3B9-C601CFDCD1D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22984624"/>
        <c:axId val="322985016"/>
      </c:barChart>
      <c:catAx>
        <c:axId val="32298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5016"/>
        <c:crosses val="autoZero"/>
        <c:auto val="1"/>
        <c:lblAlgn val="ctr"/>
        <c:lblOffset val="100"/>
        <c:noMultiLvlLbl val="0"/>
      </c:catAx>
      <c:valAx>
        <c:axId val="322985016"/>
        <c:scaling>
          <c:orientation val="minMax"/>
        </c:scaling>
        <c:delete val="0"/>
        <c:axPos val="l"/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400" b="1" dirty="0"/>
              <a:t>RIEPILOGO COMPARATIVO SPESE PER TITOLO</a:t>
            </a:r>
          </a:p>
          <a:p>
            <a:pPr>
              <a:defRPr/>
            </a:pPr>
            <a:r>
              <a:rPr lang="it-IT" sz="2400" b="1" dirty="0"/>
              <a:t>ANNI</a:t>
            </a:r>
            <a:r>
              <a:rPr lang="it-IT" sz="2400" b="1" baseline="0" dirty="0"/>
              <a:t> 2019-2018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9.4430610236220472E-2"/>
          <c:y val="6.9277777777777771E-2"/>
          <c:w val="0.89411105643044619"/>
          <c:h val="0.76185141440653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Dati!$D$157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2083333333333521E-3"/>
                  <c:y val="-2.222222222222224E-2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6666666666666666E-2"/>
                  <c:y val="-2.222222222222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3958333333333335E-2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500000000000001E-2"/>
                  <c:y val="-3.7037037037037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916666666666665E-2"/>
                  <c:y val="-1.2962962962963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B3C-FA45-912E-87957398ABC1}"/>
                </c:ext>
                <c:ext xmlns:c15="http://schemas.microsoft.com/office/drawing/2012/chart" uri="{CE6537A1-D6FC-4f65-9D91-7224C49458BB}"/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Dati!$C$158:$C$163</c:f>
              <c:strCache>
                <c:ptCount val="6"/>
                <c:pt idx="0">
                  <c:v>Titolo I - Spese correnti</c:v>
                </c:pt>
                <c:pt idx="1">
                  <c:v>Titolo I FPV Corrente finale</c:v>
                </c:pt>
                <c:pt idx="2">
                  <c:v>Titolo II - Spese in conto capitale</c:v>
                </c:pt>
                <c:pt idx="3">
                  <c:v>Titolo II FPV Capitale finale</c:v>
                </c:pt>
                <c:pt idx="4">
                  <c:v>Titolo III - Spese per incremento di attività finanziarie</c:v>
                </c:pt>
                <c:pt idx="5">
                  <c:v>Titolo IV -Rimborso prestiti</c:v>
                </c:pt>
              </c:strCache>
            </c:strRef>
          </c:cat>
          <c:val>
            <c:numRef>
              <c:f>Dati!$D$158:$D$163</c:f>
              <c:numCache>
                <c:formatCode>#,##0.00</c:formatCode>
                <c:ptCount val="6"/>
                <c:pt idx="0">
                  <c:v>7627284.8399999999</c:v>
                </c:pt>
                <c:pt idx="1">
                  <c:v>78981.320000000007</c:v>
                </c:pt>
                <c:pt idx="2">
                  <c:v>1048909.93</c:v>
                </c:pt>
                <c:pt idx="3">
                  <c:v>2804668.85</c:v>
                </c:pt>
                <c:pt idx="4">
                  <c:v>0</c:v>
                </c:pt>
                <c:pt idx="5">
                  <c:v>165319.64000000001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3C-FA45-912E-87957398ABC1}"/>
            </c:ext>
          </c:extLst>
        </c:ser>
        <c:ser>
          <c:idx val="1"/>
          <c:order val="1"/>
          <c:tx>
            <c:strRef>
              <c:f>Dati!$E$157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3749999999999997E-2"/>
                  <c:y val="-2.0370370370370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5903E-3"/>
                  <c:y val="-1.8518518518518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458333333333333E-2"/>
                  <c:y val="-1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833333333333332E-2"/>
                  <c:y val="-1.666666666666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B3C-FA45-912E-87957398ABC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277601289623992E-16"/>
                  <c:y val="-1.4814814814814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B3C-FA45-912E-87957398ABC1}"/>
                </c:ext>
                <c:ext xmlns:c15="http://schemas.microsoft.com/office/drawing/2012/chart" uri="{CE6537A1-D6FC-4f65-9D91-7224C49458BB}"/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Dati!$C$158:$C$163</c:f>
              <c:strCache>
                <c:ptCount val="6"/>
                <c:pt idx="0">
                  <c:v>Titolo I - Spese correnti</c:v>
                </c:pt>
                <c:pt idx="1">
                  <c:v>Titolo I FPV Corrente finale</c:v>
                </c:pt>
                <c:pt idx="2">
                  <c:v>Titolo II - Spese in conto capitale</c:v>
                </c:pt>
                <c:pt idx="3">
                  <c:v>Titolo II FPV Capitale finale</c:v>
                </c:pt>
                <c:pt idx="4">
                  <c:v>Titolo III - Spese per incremento di attività finanziarie</c:v>
                </c:pt>
                <c:pt idx="5">
                  <c:v>Titolo IV -Rimborso prestiti</c:v>
                </c:pt>
              </c:strCache>
            </c:strRef>
          </c:cat>
          <c:val>
            <c:numRef>
              <c:f>Dati!$E$158:$E$163</c:f>
              <c:numCache>
                <c:formatCode>#,##0.00</c:formatCode>
                <c:ptCount val="6"/>
                <c:pt idx="0">
                  <c:v>7628226.9100000001</c:v>
                </c:pt>
                <c:pt idx="1">
                  <c:v>90955.16</c:v>
                </c:pt>
                <c:pt idx="2">
                  <c:v>1677614.23</c:v>
                </c:pt>
                <c:pt idx="3">
                  <c:v>1062778.1100000001</c:v>
                </c:pt>
                <c:pt idx="4">
                  <c:v>0</c:v>
                </c:pt>
                <c:pt idx="5">
                  <c:v>159587.47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3C-FA45-912E-87957398A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22982664"/>
        <c:axId val="322983840"/>
      </c:barChart>
      <c:catAx>
        <c:axId val="32298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3840"/>
        <c:crosses val="autoZero"/>
        <c:auto val="1"/>
        <c:lblAlgn val="ctr"/>
        <c:lblOffset val="100"/>
        <c:noMultiLvlLbl val="0"/>
      </c:catAx>
      <c:valAx>
        <c:axId val="32298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984744094488186"/>
          <c:y val="0.92061067366579186"/>
          <c:w val="0.10939173228346456"/>
          <c:h val="4.2433654126567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31616907120825E-2"/>
          <c:y val="3.7342934422391227E-2"/>
          <c:w val="0.9295159544947208"/>
          <c:h val="0.73504491105278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Dati!$D$99</c:f>
              <c:strCache>
                <c:ptCount val="1"/>
                <c:pt idx="0">
                  <c:v>Proventi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499998974737617E-2"/>
                  <c:y val="-1.296296296296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583332137193924E-2"/>
                  <c:y val="-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708331880878329E-2"/>
                  <c:y val="-2.4074074074074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6666665299650156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4583332137193809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624998718422021E-2"/>
                  <c:y val="-3.1481481481481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9791665043334562E-2"/>
                  <c:y val="-2.4074074074074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62C-1949-A18F-D0227AC4613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Dati!$C$100:$C$106</c:f>
              <c:strCache>
                <c:ptCount val="7"/>
                <c:pt idx="0">
                  <c:v>Asilo nido</c:v>
                </c:pt>
                <c:pt idx="1">
                  <c:v>Mense scolastiche</c:v>
                </c:pt>
                <c:pt idx="2">
                  <c:v>Corsi extra-scolastici</c:v>
                </c:pt>
                <c:pt idx="3">
                  <c:v>Impianti sportivi</c:v>
                </c:pt>
                <c:pt idx="4">
                  <c:v>Assistenza domiciliare</c:v>
                </c:pt>
                <c:pt idx="5">
                  <c:v>Centro ricreativo</c:v>
                </c:pt>
                <c:pt idx="6">
                  <c:v>Altri servizi (pasti caldi a domicilio)</c:v>
                </c:pt>
              </c:strCache>
            </c:strRef>
          </c:cat>
          <c:val>
            <c:numRef>
              <c:f>Dati!$D$100:$D$106</c:f>
              <c:numCache>
                <c:formatCode>#,##0.00\ "€"</c:formatCode>
                <c:ptCount val="7"/>
                <c:pt idx="0">
                  <c:v>226851</c:v>
                </c:pt>
                <c:pt idx="1">
                  <c:v>548337.24</c:v>
                </c:pt>
                <c:pt idx="2">
                  <c:v>41823.5</c:v>
                </c:pt>
                <c:pt idx="3">
                  <c:v>5498.62</c:v>
                </c:pt>
                <c:pt idx="4">
                  <c:v>15322</c:v>
                </c:pt>
                <c:pt idx="5">
                  <c:v>101967.26</c:v>
                </c:pt>
                <c:pt idx="6">
                  <c:v>6402.01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2C-1949-A18F-D0227AC4613B}"/>
            </c:ext>
          </c:extLst>
        </c:ser>
        <c:ser>
          <c:idx val="1"/>
          <c:order val="1"/>
          <c:tx>
            <c:strRef>
              <c:f>Dati!$E$99</c:f>
              <c:strCache>
                <c:ptCount val="1"/>
                <c:pt idx="0">
                  <c:v>Costi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3958331368247082E-2"/>
                  <c:y val="-2.0370370370370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208330855615907E-2"/>
                  <c:y val="-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791665043334562E-2"/>
                  <c:y val="-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3749992310532132E-3"/>
                  <c:y val="-1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6388000182699998E-17"/>
                  <c:y val="-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458332393509329E-2"/>
                  <c:y val="-3.3333333333333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62C-1949-A18F-D0227AC4613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0833331624562695E-3"/>
                  <c:y val="-2.4074074074074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962C-1949-A18F-D0227AC4613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Dati!$C$100:$C$106</c:f>
              <c:strCache>
                <c:ptCount val="7"/>
                <c:pt idx="0">
                  <c:v>Asilo nido</c:v>
                </c:pt>
                <c:pt idx="1">
                  <c:v>Mense scolastiche</c:v>
                </c:pt>
                <c:pt idx="2">
                  <c:v>Corsi extra-scolastici</c:v>
                </c:pt>
                <c:pt idx="3">
                  <c:v>Impianti sportivi</c:v>
                </c:pt>
                <c:pt idx="4">
                  <c:v>Assistenza domiciliare</c:v>
                </c:pt>
                <c:pt idx="5">
                  <c:v>Centro ricreativo</c:v>
                </c:pt>
                <c:pt idx="6">
                  <c:v>Altri servizi (pasti caldi a domicilio)</c:v>
                </c:pt>
              </c:strCache>
            </c:strRef>
          </c:cat>
          <c:val>
            <c:numRef>
              <c:f>Dati!$E$100:$E$106</c:f>
              <c:numCache>
                <c:formatCode>#,##0.00\ "€"</c:formatCode>
                <c:ptCount val="7"/>
                <c:pt idx="0">
                  <c:v>619340.34</c:v>
                </c:pt>
                <c:pt idx="1">
                  <c:v>780828.43</c:v>
                </c:pt>
                <c:pt idx="2">
                  <c:v>41971.71</c:v>
                </c:pt>
                <c:pt idx="3">
                  <c:v>7563.96</c:v>
                </c:pt>
                <c:pt idx="4">
                  <c:v>96690.41</c:v>
                </c:pt>
                <c:pt idx="5">
                  <c:v>160850.31</c:v>
                </c:pt>
                <c:pt idx="6">
                  <c:v>30107.06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2C-1949-A18F-D0227AC461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22984232"/>
        <c:axId val="321304408"/>
      </c:barChart>
      <c:catAx>
        <c:axId val="32298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1304408"/>
        <c:crosses val="autoZero"/>
        <c:auto val="1"/>
        <c:lblAlgn val="ctr"/>
        <c:lblOffset val="100"/>
        <c:noMultiLvlLbl val="0"/>
      </c:catAx>
      <c:valAx>
        <c:axId val="321304408"/>
        <c:scaling>
          <c:orientation val="minMax"/>
          <c:max val="100000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8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0.60601</cdr:x>
      <cdr:y>0.08661</cdr:y>
    </cdr:from>
    <cdr:to>
      <cdr:x>0.72621</cdr:x>
      <cdr:y>0.27559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xmlns="" id="{5DDACD4C-D0B2-4046-8704-999C7F277E27}"/>
            </a:ext>
          </a:extLst>
        </cdr:cNvPr>
        <cdr:cNvSpPr txBox="1"/>
      </cdr:nvSpPr>
      <cdr:spPr>
        <a:xfrm xmlns:a="http://schemas.openxmlformats.org/drawingml/2006/main">
          <a:off x="4610100" y="4191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0.5025</cdr:x>
      <cdr:y>0.11286</cdr:y>
    </cdr:from>
    <cdr:to>
      <cdr:x>0.97162</cdr:x>
      <cdr:y>0.20997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xmlns="" id="{6C194424-7B99-1847-915B-919BF24A110E}"/>
            </a:ext>
          </a:extLst>
        </cdr:cNvPr>
        <cdr:cNvSpPr txBox="1"/>
      </cdr:nvSpPr>
      <cdr:spPr>
        <a:xfrm xmlns:a="http://schemas.openxmlformats.org/drawingml/2006/main">
          <a:off x="3822700" y="546100"/>
          <a:ext cx="3568700" cy="469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0.15102</cdr:x>
      <cdr:y>0</cdr:y>
    </cdr:from>
    <cdr:to>
      <cdr:x>0.94535</cdr:x>
      <cdr:y>0.17054</cdr:y>
    </cdr:to>
    <cdr:sp macro="" textlink="">
      <cdr:nvSpPr>
        <cdr:cNvPr id="5" name="CasellaDiTesto 1">
          <a:extLst xmlns:a="http://schemas.openxmlformats.org/drawingml/2006/main">
            <a:ext uri="{FF2B5EF4-FFF2-40B4-BE49-F238E27FC236}">
              <a16:creationId xmlns:a16="http://schemas.microsoft.com/office/drawing/2014/main" xmlns="" id="{A0367DF9-4404-E645-BAA5-92B093FC96AF}"/>
            </a:ext>
          </a:extLst>
        </cdr:cNvPr>
        <cdr:cNvSpPr txBox="1"/>
      </cdr:nvSpPr>
      <cdr:spPr>
        <a:xfrm xmlns:a="http://schemas.openxmlformats.org/drawingml/2006/main">
          <a:off x="1841191" y="0"/>
          <a:ext cx="9684502" cy="11695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2800" b="1" u="dbl" dirty="0"/>
            <a:t>RIEPILOGO COMPARATIVO</a:t>
          </a:r>
          <a:r>
            <a:rPr lang="it-IT" sz="2800" b="1" u="dbl" baseline="0" dirty="0"/>
            <a:t> ENTRATE</a:t>
          </a:r>
          <a:r>
            <a:rPr lang="it-IT" sz="2800" b="1" u="dbl" dirty="0"/>
            <a:t> PER TITOLO</a:t>
          </a:r>
          <a:r>
            <a:rPr lang="it-IT" sz="2800" b="1" u="dbl" baseline="0" dirty="0"/>
            <a:t> </a:t>
          </a:r>
          <a:endParaRPr lang="it-IT" sz="2800" b="1" dirty="0"/>
        </a:p>
        <a:p xmlns:a="http://schemas.openxmlformats.org/drawingml/2006/main">
          <a:r>
            <a:rPr lang="it-IT" sz="2800" b="1" baseline="0" dirty="0"/>
            <a:t>			</a:t>
          </a:r>
          <a:r>
            <a:rPr lang="it-IT" sz="2800" b="1" dirty="0"/>
            <a:t>   </a:t>
          </a:r>
          <a:r>
            <a:rPr lang="it-IT" sz="2800" b="1" u="dbl" baseline="0" dirty="0"/>
            <a:t>2019-2018</a:t>
          </a:r>
          <a:endParaRPr lang="it-IT" sz="2800" b="1" u="dbl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0.29278</cdr:x>
      <cdr:y>0</cdr:y>
    </cdr:from>
    <cdr:to>
      <cdr:x>0.70722</cdr:x>
      <cdr:y>0.18415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xmlns="" id="{BB141B36-C2A3-1447-98DF-4F015447767D}"/>
            </a:ext>
          </a:extLst>
        </cdr:cNvPr>
        <cdr:cNvSpPr txBox="1"/>
      </cdr:nvSpPr>
      <cdr:spPr>
        <a:xfrm xmlns:a="http://schemas.openxmlformats.org/drawingml/2006/main">
          <a:off x="3569613" y="0"/>
          <a:ext cx="5052772" cy="1262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it-IT" sz="3600" b="1" u="dbl" baseline="0" dirty="0"/>
            <a:t>COMPOSIZIONE </a:t>
          </a:r>
          <a:r>
            <a:rPr lang="it-IT" sz="3600" b="1" u="dbl" dirty="0"/>
            <a:t>ENTRATE</a:t>
          </a:r>
          <a:r>
            <a:rPr lang="it-IT" sz="3600" b="1" u="dbl" baseline="0" dirty="0"/>
            <a:t> TITOLO I</a:t>
          </a:r>
        </a:p>
        <a:p xmlns:a="http://schemas.openxmlformats.org/drawingml/2006/main">
          <a:pPr algn="ctr"/>
          <a:r>
            <a:rPr lang="it-IT" sz="3600" b="1" u="dbl" baseline="0" dirty="0"/>
            <a:t>2019-2018</a:t>
          </a:r>
          <a:endParaRPr lang="it-IT" sz="3600" b="1" u="dbl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0.74933</cdr:x>
      <cdr:y>0.15508</cdr:y>
    </cdr:from>
    <cdr:to>
      <cdr:x>0.96949</cdr:x>
      <cdr:y>0.24932</cdr:y>
    </cdr:to>
    <cdr:sp macro="" textlink="">
      <cdr:nvSpPr>
        <cdr:cNvPr id="2" name="CasellaDiTesto 4">
          <a:extLst xmlns:a="http://schemas.openxmlformats.org/drawingml/2006/main">
            <a:ext uri="{FF2B5EF4-FFF2-40B4-BE49-F238E27FC236}">
              <a16:creationId xmlns:a16="http://schemas.microsoft.com/office/drawing/2014/main" xmlns="" id="{9E29BA0D-0D28-D946-8CAD-356335695026}"/>
            </a:ext>
          </a:extLst>
        </cdr:cNvPr>
        <cdr:cNvSpPr txBox="1"/>
      </cdr:nvSpPr>
      <cdr:spPr>
        <a:xfrm xmlns:a="http://schemas.openxmlformats.org/drawingml/2006/main">
          <a:off x="9135807" y="1063522"/>
          <a:ext cx="2684206" cy="64633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900" b="1" i="1" dirty="0"/>
            <a:t>Titolo I: Spese correnti</a:t>
          </a:r>
        </a:p>
        <a:p xmlns:a="http://schemas.openxmlformats.org/drawingml/2006/main">
          <a:r>
            <a:rPr lang="it-IT" sz="900" b="1" i="1" dirty="0"/>
            <a:t>Titolo II: Spese in Conto Capitale</a:t>
          </a:r>
        </a:p>
        <a:p xmlns:a="http://schemas.openxmlformats.org/drawingml/2006/main">
          <a:r>
            <a:rPr lang="it-IT" sz="900" b="1" i="1" dirty="0"/>
            <a:t>Titolo III: Spese per incremento di attività finanziarie</a:t>
          </a:r>
        </a:p>
        <a:p xmlns:a="http://schemas.openxmlformats.org/drawingml/2006/main">
          <a:r>
            <a:rPr lang="it-IT" sz="900" b="1" i="1" dirty="0"/>
            <a:t>Titolo IV : Rimborso prestiti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0.09834</cdr:x>
      <cdr:y>0.89522</cdr:y>
    </cdr:from>
    <cdr:to>
      <cdr:x>1</cdr:x>
      <cdr:y>0.93715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xmlns="" id="{0A728BA4-164E-BD43-9BCE-4CB300C57BF3}"/>
            </a:ext>
          </a:extLst>
        </cdr:cNvPr>
        <cdr:cNvSpPr txBox="1"/>
      </cdr:nvSpPr>
      <cdr:spPr>
        <a:xfrm xmlns:a="http://schemas.openxmlformats.org/drawingml/2006/main">
          <a:off x="1198962" y="6139411"/>
          <a:ext cx="10993039" cy="287556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400" b="1" dirty="0"/>
            <a:t>36,6%	</a:t>
          </a:r>
          <a:r>
            <a:rPr lang="it-IT" sz="1400" b="1" baseline="0" dirty="0"/>
            <a:t>          	 </a:t>
          </a:r>
          <a:r>
            <a:rPr lang="it-IT" sz="1400" b="1" dirty="0"/>
            <a:t>70,2%	                 99,6%                              72,7%                             15,8%		</a:t>
          </a:r>
          <a:r>
            <a:rPr lang="it-IT" sz="1400" b="1" baseline="0" dirty="0"/>
            <a:t> </a:t>
          </a:r>
          <a:r>
            <a:rPr lang="it-IT" sz="1400" b="1" dirty="0"/>
            <a:t>63,4%                             21,3%</a:t>
          </a:r>
        </a:p>
        <a:p xmlns:a="http://schemas.openxmlformats.org/drawingml/2006/main">
          <a:r>
            <a:rPr lang="it-IT" sz="1100" dirty="0"/>
            <a:t>             	</a:t>
          </a:r>
        </a:p>
      </cdr:txBody>
    </cdr:sp>
  </cdr:relSizeAnchor>
  <cdr:relSizeAnchor xmlns:cdr="http://schemas.openxmlformats.org/drawingml/2006/chartDrawing">
    <cdr:from>
      <cdr:x>0.44251</cdr:x>
      <cdr:y>0.06279</cdr:y>
    </cdr:from>
    <cdr:to>
      <cdr:x>0.49589</cdr:x>
      <cdr:y>0.17084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xmlns="" id="{858A5000-9D1F-4249-99BB-356C446186C2}"/>
            </a:ext>
          </a:extLst>
        </cdr:cNvPr>
        <cdr:cNvSpPr txBox="1"/>
      </cdr:nvSpPr>
      <cdr:spPr>
        <a:xfrm xmlns:a="http://schemas.openxmlformats.org/drawingml/2006/main">
          <a:off x="7581122" y="5313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0.14879</cdr:x>
      <cdr:y>0</cdr:y>
    </cdr:from>
    <cdr:to>
      <cdr:x>0.85121</cdr:x>
      <cdr:y>0.1534</cdr:y>
    </cdr:to>
    <cdr:sp macro="" textlink="">
      <cdr:nvSpPr>
        <cdr:cNvPr id="5" name="CasellaDiTesto 4">
          <a:extLst xmlns:a="http://schemas.openxmlformats.org/drawingml/2006/main">
            <a:ext uri="{FF2B5EF4-FFF2-40B4-BE49-F238E27FC236}">
              <a16:creationId xmlns:a16="http://schemas.microsoft.com/office/drawing/2014/main" xmlns="" id="{B62677D0-D85D-0942-A2E3-2F2A9D9FF207}"/>
            </a:ext>
          </a:extLst>
        </cdr:cNvPr>
        <cdr:cNvSpPr txBox="1"/>
      </cdr:nvSpPr>
      <cdr:spPr>
        <a:xfrm xmlns:a="http://schemas.openxmlformats.org/drawingml/2006/main">
          <a:off x="1814051" y="0"/>
          <a:ext cx="8563897" cy="1052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t-IT" sz="2800" b="1" dirty="0">
              <a:solidFill>
                <a:schemeClr val="bg1"/>
              </a:solidFill>
            </a:rPr>
            <a:t>SERVIZI A DOMANDA INDIVIDUALE </a:t>
          </a:r>
        </a:p>
        <a:p xmlns:a="http://schemas.openxmlformats.org/drawingml/2006/main">
          <a:pPr algn="ctr"/>
          <a:r>
            <a:rPr lang="it-IT" sz="2800" b="1" dirty="0">
              <a:solidFill>
                <a:schemeClr val="bg1"/>
              </a:solidFill>
            </a:rPr>
            <a:t>% DI COPERTURA 2019</a:t>
          </a:r>
        </a:p>
        <a:p xmlns:a="http://schemas.openxmlformats.org/drawingml/2006/main">
          <a:endParaRPr lang="it-IT" sz="28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5AA52-4BDA-C44E-B125-08778123CD3E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A0F50-13D6-8A4C-A968-196F6007A3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41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AAD77-7E65-3745-9DFA-6F512C501B4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6307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AAD77-7E65-3745-9DFA-6F512C501B4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308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AAD77-7E65-3745-9DFA-6F512C501B4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00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AAD77-7E65-3745-9DFA-6F512C501B4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47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33A8C4-ED96-F244-98F5-D1C9DCBEEC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B44A6CD2-F912-594D-8111-75A3C4D8A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096E1FF-ECCE-804A-937D-38BF49AB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91C58592-4973-3248-A917-8C42B4C2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814D238-203A-1F4E-8BA6-9AC44053C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9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2986E02-B7D0-624B-BC39-C90D8294A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FED17F0-E912-7546-B9E9-DAE548243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31E909FE-3093-9048-88D1-D268037B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1E48621-F54C-4649-961C-182D472F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C236CC6-7A01-6346-8649-09707C16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85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AEC293F-2BAF-DE43-9181-B3F45969D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D7AE3C3F-BD67-6947-BC56-CFC179DA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853D3A4B-052C-4F43-A0DA-9FDBADA2D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38B387A2-A9AD-2A42-A1BD-CA2112BD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3876F5D5-67A9-AE4F-A9B1-EC595B2C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0366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1908359-6896-9647-8A40-7B05980E1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CF66837-4DE5-7846-8B98-23C746130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9361360-62B8-AF46-9596-C66B18201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6C842BC9-6AA0-9146-A30F-A73F89073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951E060D-795C-2C49-A4DE-B3625D57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F7CD9DF2-DFDF-F64A-9682-F97180CC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451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F230208-8BAA-CC43-A52F-CA5E61A35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67BD1AC-1386-B34C-BBE5-0369ACE8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4EF218B1-4F1D-5C49-867C-2E06B20E1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2506402C-E9A2-9142-9706-860BD977F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B99B4273-119C-054C-BEFD-54513740E3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DADAFB30-F818-C340-A458-38E47369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DDF5A5BC-15D9-C64B-8376-0942514EB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F2F2005-CFE3-BD44-8A10-D3D60ACA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349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F6CF1AD-A3D8-9640-AE4C-CBA40917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BA3C075F-7ADF-F040-AE15-6FFD54145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F874F115-6AAB-0B48-AB52-AB37AD6F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E212BF57-CFAB-E443-8FF9-197CE514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15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A9B3767E-6C62-594F-B029-61D2D56C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8961F0FA-7F77-2D49-A373-76AFB327D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B2278B8-C7EA-8645-B61F-082F5250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90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46B20FB-541B-FF4E-B4E3-6C624C18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A99277C-7E74-B24F-910F-2B53EA9FA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FDF4D3BD-A58C-A940-ADE0-59227D82A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6D100D06-21D9-E04D-ADDA-68F64C56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E6D6B65C-255E-3247-B4F9-DC25B0DBA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925F2742-2634-E247-AEB7-797B496AA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927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7B5CB38-66B4-6D47-9FE0-587302CB1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6679B85C-198B-EC44-9708-336EBD620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C8F23FAD-6DAC-0F4A-9A63-7D3083851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C37F7D2B-DE48-B047-A3A2-A31F0397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CEA07075-B1EE-5249-99DB-070378DE5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3B8B2477-0F91-2F44-AF8C-BC38579DC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058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DDBCDED-29F0-1441-952C-8805F2F3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499F541B-E14E-0A4E-9F35-83650C64C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4ACC73B-CFF5-364B-A935-26FB3001E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5263948C-0FCF-3740-98EF-900981274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0E4E0EF-3DED-4D43-9E16-9D0C93E4A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410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FE6C93B9-B9DA-1E4E-9FF5-2FA0ED1E6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6754BCD6-9BB0-3B40-BB16-D47D1C7CF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DB17F03-9AD3-5846-AD23-98FC4ABC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D5B54E5-3CD8-4F4D-AE23-D90C437D0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FE5B1BF-93FB-814E-B801-83185A15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11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EAB254FA-22F1-3A49-82A4-6D45B68DF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A9104E4F-13D9-2F41-BA8A-2DFEC0A54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EFBB071-29C9-FF40-BFA2-E45D4EB951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6023D-387A-8B40-A387-274860A68C09}" type="datetimeFigureOut">
              <a:rPr lang="it-IT" smtClean="0"/>
              <a:t>08/07/2020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13CB613-5C4C-0D40-8C24-7E9C050F2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D5F544B-6549-6F4A-8095-59470CFA4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28632-D7A0-F54D-B6EA-684AE8406B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872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Foglio_di_lavoro_di_Microsoft_Excel1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6F50B07D-46A1-4130-864E-D6BC211CC2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0802" y="80628"/>
            <a:ext cx="9117199" cy="687822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0A778D98-B707-4CDF-9E17-D915F85B5981}"/>
              </a:ext>
            </a:extLst>
          </p:cNvPr>
          <p:cNvSpPr/>
          <p:nvPr/>
        </p:nvSpPr>
        <p:spPr>
          <a:xfrm>
            <a:off x="3539716" y="1880828"/>
            <a:ext cx="3960440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BF774D5F-4D28-4ED2-9836-D2499DF9D348}"/>
              </a:ext>
            </a:extLst>
          </p:cNvPr>
          <p:cNvSpPr/>
          <p:nvPr/>
        </p:nvSpPr>
        <p:spPr>
          <a:xfrm>
            <a:off x="3525230" y="2384884"/>
            <a:ext cx="1844588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C8F3BF7E-64C1-42D5-8CE0-3EF6709200FE}"/>
              </a:ext>
            </a:extLst>
          </p:cNvPr>
          <p:cNvSpPr txBox="1"/>
          <p:nvPr/>
        </p:nvSpPr>
        <p:spPr>
          <a:xfrm>
            <a:off x="1991048" y="2697885"/>
            <a:ext cx="820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700000"/>
                </a:solidFill>
                <a:latin typeface="Trebuchet MS" pitchFamily="34" charset="0"/>
                <a:cs typeface="Aharoni" panose="02010803020104030203" pitchFamily="2" charset="-79"/>
              </a:rPr>
              <a:t>Consiglio Comunale del 25-06-2020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ED0FE4C1-08BB-5340-B714-22181191C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50944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6F50B07D-46A1-4130-864E-D6BC211CC2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7152" y="0"/>
            <a:ext cx="9117199" cy="687822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0A778D98-B707-4CDF-9E17-D915F85B5981}"/>
              </a:ext>
            </a:extLst>
          </p:cNvPr>
          <p:cNvSpPr/>
          <p:nvPr/>
        </p:nvSpPr>
        <p:spPr>
          <a:xfrm>
            <a:off x="3539716" y="1880828"/>
            <a:ext cx="3960440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BF774D5F-4D28-4ED2-9836-D2499DF9D348}"/>
              </a:ext>
            </a:extLst>
          </p:cNvPr>
          <p:cNvSpPr/>
          <p:nvPr/>
        </p:nvSpPr>
        <p:spPr>
          <a:xfrm>
            <a:off x="3525230" y="2384884"/>
            <a:ext cx="1844588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C8F3BF7E-64C1-42D5-8CE0-3EF6709200FE}"/>
              </a:ext>
            </a:extLst>
          </p:cNvPr>
          <p:cNvSpPr txBox="1"/>
          <p:nvPr/>
        </p:nvSpPr>
        <p:spPr>
          <a:xfrm>
            <a:off x="1991048" y="2697885"/>
            <a:ext cx="8209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700000"/>
                </a:solidFill>
                <a:latin typeface="Trebuchet MS" pitchFamily="34" charset="0"/>
                <a:cs typeface="Aharoni" panose="02010803020104030203" pitchFamily="2" charset="-79"/>
              </a:rPr>
              <a:t>Bilancio Consuntivo</a:t>
            </a:r>
          </a:p>
          <a:p>
            <a:pPr algn="ctr"/>
            <a:r>
              <a:rPr lang="it-IT" sz="3600" b="1" dirty="0">
                <a:solidFill>
                  <a:srgbClr val="700000"/>
                </a:solidFill>
                <a:latin typeface="Trebuchet MS" pitchFamily="34" charset="0"/>
                <a:cs typeface="Aharoni" panose="02010803020104030203" pitchFamily="2" charset="-79"/>
              </a:rPr>
              <a:t>Anno 2019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B17F9AA5-F7AD-9945-B5B3-587ED5159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1882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C5BF8BCE-F2CD-004A-93AD-BA784A62D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259642"/>
              </p:ext>
            </p:extLst>
          </p:nvPr>
        </p:nvGraphicFramePr>
        <p:xfrm>
          <a:off x="-1" y="686981"/>
          <a:ext cx="5593977" cy="62333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7809">
                  <a:extLst>
                    <a:ext uri="{9D8B030D-6E8A-4147-A177-3AD203B41FA5}">
                      <a16:colId xmlns:a16="http://schemas.microsoft.com/office/drawing/2014/main" xmlns="" val="567610667"/>
                    </a:ext>
                  </a:extLst>
                </a:gridCol>
                <a:gridCol w="880700">
                  <a:extLst>
                    <a:ext uri="{9D8B030D-6E8A-4147-A177-3AD203B41FA5}">
                      <a16:colId xmlns:a16="http://schemas.microsoft.com/office/drawing/2014/main" xmlns="" val="2282350434"/>
                    </a:ext>
                  </a:extLst>
                </a:gridCol>
                <a:gridCol w="972866">
                  <a:extLst>
                    <a:ext uri="{9D8B030D-6E8A-4147-A177-3AD203B41FA5}">
                      <a16:colId xmlns:a16="http://schemas.microsoft.com/office/drawing/2014/main" xmlns="" val="14220034"/>
                    </a:ext>
                  </a:extLst>
                </a:gridCol>
                <a:gridCol w="975426">
                  <a:extLst>
                    <a:ext uri="{9D8B030D-6E8A-4147-A177-3AD203B41FA5}">
                      <a16:colId xmlns:a16="http://schemas.microsoft.com/office/drawing/2014/main" xmlns="" val="2159473463"/>
                    </a:ext>
                  </a:extLst>
                </a:gridCol>
                <a:gridCol w="837176">
                  <a:extLst>
                    <a:ext uri="{9D8B030D-6E8A-4147-A177-3AD203B41FA5}">
                      <a16:colId xmlns:a16="http://schemas.microsoft.com/office/drawing/2014/main" xmlns="" val="4239493525"/>
                    </a:ext>
                  </a:extLst>
                </a:gridCol>
              </a:tblGrid>
              <a:tr h="33581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>
                          <a:effectLst/>
                        </a:rPr>
                        <a:t>GESTIONE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1948028"/>
                  </a:ext>
                </a:extLst>
              </a:tr>
              <a:tr h="49830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>
                          <a:effectLst/>
                        </a:rPr>
                        <a:t>RESIDUI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>
                          <a:effectLst/>
                        </a:rPr>
                        <a:t>COMPETENZA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TOTALE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ctr"/>
                </a:tc>
                <a:extLst>
                  <a:ext uri="{0D108BD9-81ED-4DB2-BD59-A6C34878D82A}">
                    <a16:rowId xmlns:a16="http://schemas.microsoft.com/office/drawing/2014/main" xmlns="" val="4283306061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2863052332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Fondo cassa al 1° gennaio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2.390.880,88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751240285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2041570849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RISCOSSIONI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(+)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1.154.870,03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10.380.469,21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11.535.339,24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812304512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PAGAMENTI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(-)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 dirty="0">
                          <a:effectLst/>
                        </a:rPr>
                        <a:t>1.544.542,42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7.774.371,20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9.318.913,62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830607960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653640543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SALDO DI CASSA AL 31 DICEMBRE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(=)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4.607.306,50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1088009943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1210770978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PAGAMENTI per azioni esecutive non regolarizzate al 31 dicembre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(-)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0,00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1403777911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678526819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FONDO DI CASSA AL 31 DICEMBRE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(=)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4.607.306,50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709599893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580143216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RESIDUI ATTIVI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(+)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493.193,19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 dirty="0">
                          <a:effectLst/>
                        </a:rPr>
                        <a:t>2.232.951,96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2.726.145,15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1792261008"/>
                  </a:ext>
                </a:extLst>
              </a:tr>
              <a:tr h="42680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   di cui derivanti da accertamenti di tributi effettuati sulla base della stima del dipartimento delle finanze</a:t>
                      </a:r>
                      <a:endParaRPr lang="it-IT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0,00</a:t>
                      </a:r>
                      <a:endParaRPr lang="it-IT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1414705772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RESIDUI PASSIVI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(-)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243.232,93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>
                          <a:effectLst/>
                        </a:rPr>
                        <a:t>2.044.936,82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 dirty="0">
                          <a:effectLst/>
                        </a:rPr>
                        <a:t>2.288.169,75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632321018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4122020018"/>
                  </a:ext>
                </a:extLst>
              </a:tr>
              <a:tr h="38997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FONDO PLURIENNALE VINCOLATO PER SPESE CORRENTI </a:t>
                      </a:r>
                      <a:r>
                        <a:rPr lang="it-IT" sz="1000" b="1" u="none" strike="noStrike" baseline="30000">
                          <a:effectLst/>
                        </a:rPr>
                        <a:t>(1)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(-)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 dirty="0">
                          <a:effectLst/>
                        </a:rPr>
                        <a:t>78.981,32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411885750"/>
                  </a:ext>
                </a:extLst>
              </a:tr>
              <a:tr h="38997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FONDO PLURIENNALE VINCOLATO PER SPESE IN CONTO CAPITALE</a:t>
                      </a:r>
                      <a:r>
                        <a:rPr lang="it-IT" sz="1000" b="1" u="none" strike="noStrike" baseline="30000">
                          <a:effectLst/>
                        </a:rPr>
                        <a:t> (1)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(-)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 dirty="0">
                          <a:effectLst/>
                        </a:rPr>
                        <a:t>2.804.668,85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434303808"/>
                  </a:ext>
                </a:extLst>
              </a:tr>
              <a:tr h="2166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1154314993"/>
                  </a:ext>
                </a:extLst>
              </a:tr>
              <a:tr h="36108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>
                          <a:effectLst/>
                        </a:rPr>
                        <a:t>RISULTATO DI AMMINISTRAZIONE AL 31 DICEMBRE 2019 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(=)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effectLst/>
                        </a:rPr>
                        <a:t> </a:t>
                      </a:r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2.161.631,73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3279899272"/>
                  </a:ext>
                </a:extLst>
              </a:tr>
              <a:tr h="23109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>
                          <a:effectLst/>
                        </a:rPr>
                        <a:t> 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>
                          <a:effectLst/>
                        </a:rPr>
                        <a:t> 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>
                          <a:effectLst/>
                        </a:rPr>
                        <a:t> 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>
                          <a:effectLst/>
                        </a:rPr>
                        <a:t> 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8" marR="7638" marT="76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>
                          <a:effectLst/>
                        </a:rPr>
                        <a:t> 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8" marR="7638" marT="7638" marB="0" anchor="b"/>
                </a:tc>
                <a:extLst>
                  <a:ext uri="{0D108BD9-81ED-4DB2-BD59-A6C34878D82A}">
                    <a16:rowId xmlns:a16="http://schemas.microsoft.com/office/drawing/2014/main" xmlns="" val="522493873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224A0DEA-00CA-E84E-B7B5-5F5930455F79}"/>
              </a:ext>
            </a:extLst>
          </p:cNvPr>
          <p:cNvSpPr txBox="1"/>
          <p:nvPr/>
        </p:nvSpPr>
        <p:spPr>
          <a:xfrm>
            <a:off x="3065930" y="125506"/>
            <a:ext cx="8086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PROSPETTO DIMOSTRATIVO DEL RISULTATO DI AMMINISTRAZIONE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10D0CE5F-DA33-4A40-B242-5B6A504A595E}"/>
              </a:ext>
            </a:extLst>
          </p:cNvPr>
          <p:cNvSpPr txBox="1"/>
          <p:nvPr/>
        </p:nvSpPr>
        <p:spPr>
          <a:xfrm>
            <a:off x="5862918" y="686981"/>
            <a:ext cx="6149788" cy="45243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highlight>
                  <a:srgbClr val="FFFF00"/>
                </a:highlight>
              </a:rPr>
              <a:t>Il risultato di amministrazione costituisce il dato chiave dell’Amministrazione in quanto rappresenta la capacità finanziaria dell’Ente a far fronte a tutti gli obblighi ed impegni assunti.</a:t>
            </a:r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Il risultato di amministrazione 2019 si attesta ad </a:t>
            </a:r>
            <a:r>
              <a:rPr lang="it-IT" dirty="0">
                <a:highlight>
                  <a:srgbClr val="FFFF00"/>
                </a:highlight>
              </a:rPr>
              <a:t>€2.161.631,73 e </a:t>
            </a:r>
            <a:r>
              <a:rPr lang="it-IT" dirty="0"/>
              <a:t>presenta un miglioramento di €724.579,2 rispetto al 2018 (€1.437.052,53).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Questo risultato permette all’Ente la copertura integrale sia degli accantonamenti sia degli importi vincolati così come previsto dalla legge e e come illustrato nella successiva slide.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Al netto di questi ultimi si rileva un Avanzo disponibile di €4.958,60 in linea con la politica di bilancio a pareggio che deve essere perseguita da tutti gli Enti Pubblici.</a:t>
            </a:r>
          </a:p>
        </p:txBody>
      </p:sp>
    </p:spTree>
    <p:extLst>
      <p:ext uri="{BB962C8B-B14F-4D97-AF65-F5344CB8AC3E}">
        <p14:creationId xmlns:p14="http://schemas.microsoft.com/office/powerpoint/2010/main" val="4065269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BF60D9C0-061B-C543-92A4-EBB9CFE145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944837"/>
              </p:ext>
            </p:extLst>
          </p:nvPr>
        </p:nvGraphicFramePr>
        <p:xfrm>
          <a:off x="0" y="1"/>
          <a:ext cx="6495392" cy="7012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2813">
                  <a:extLst>
                    <a:ext uri="{9D8B030D-6E8A-4147-A177-3AD203B41FA5}">
                      <a16:colId xmlns:a16="http://schemas.microsoft.com/office/drawing/2014/main" xmlns="" val="3396606976"/>
                    </a:ext>
                  </a:extLst>
                </a:gridCol>
                <a:gridCol w="596025">
                  <a:extLst>
                    <a:ext uri="{9D8B030D-6E8A-4147-A177-3AD203B41FA5}">
                      <a16:colId xmlns:a16="http://schemas.microsoft.com/office/drawing/2014/main" xmlns="" val="2241687812"/>
                    </a:ext>
                  </a:extLst>
                </a:gridCol>
                <a:gridCol w="1073658">
                  <a:extLst>
                    <a:ext uri="{9D8B030D-6E8A-4147-A177-3AD203B41FA5}">
                      <a16:colId xmlns:a16="http://schemas.microsoft.com/office/drawing/2014/main" xmlns="" val="424656817"/>
                    </a:ext>
                  </a:extLst>
                </a:gridCol>
                <a:gridCol w="385623">
                  <a:extLst>
                    <a:ext uri="{9D8B030D-6E8A-4147-A177-3AD203B41FA5}">
                      <a16:colId xmlns:a16="http://schemas.microsoft.com/office/drawing/2014/main" xmlns="" val="28535001"/>
                    </a:ext>
                  </a:extLst>
                </a:gridCol>
                <a:gridCol w="1367273">
                  <a:extLst>
                    <a:ext uri="{9D8B030D-6E8A-4147-A177-3AD203B41FA5}">
                      <a16:colId xmlns:a16="http://schemas.microsoft.com/office/drawing/2014/main" xmlns="" val="3405238396"/>
                    </a:ext>
                  </a:extLst>
                </a:gridCol>
              </a:tblGrid>
              <a:tr h="580566">
                <a:tc gridSpan="4">
                  <a:txBody>
                    <a:bodyPr/>
                    <a:lstStyle/>
                    <a:p>
                      <a:pPr marL="126428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Composizione e potenzialità utilizzo del risultato di amministrazione   al 31 dicembre 2019: 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894371295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81678493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</a:rPr>
                        <a:t>Parte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accantonata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432097412"/>
                  </a:ext>
                </a:extLst>
              </a:tr>
              <a:tr h="284592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Fondo crediti di dubbia esigibilità al  2019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highlight>
                            <a:srgbClr val="FFFF00"/>
                          </a:highlight>
                        </a:rPr>
                        <a:t>214.649,03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29052638"/>
                  </a:ext>
                </a:extLst>
              </a:tr>
              <a:tr h="219542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Fondo anticipazioni di liquidita’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highlight>
                            <a:srgbClr val="FFFF00"/>
                          </a:highlight>
                        </a:rPr>
                        <a:t>1.153.412,70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629766081"/>
                  </a:ext>
                </a:extLst>
              </a:tr>
              <a:tr h="26019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</a:rPr>
                        <a:t>Fondo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rischi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contenzioso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975136019"/>
                  </a:ext>
                </a:extLst>
              </a:tr>
              <a:tr h="260198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Fondo passività potenziali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3007657144"/>
                  </a:ext>
                </a:extLst>
              </a:tr>
              <a:tr h="26019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Fondo indennità fine mandato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4.528,33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214912479"/>
                  </a:ext>
                </a:extLst>
              </a:tr>
              <a:tr h="219542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</a:rPr>
                        <a:t>Fondo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rinnovo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contratti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collettivi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16.073,59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3375429074"/>
                  </a:ext>
                </a:extLst>
              </a:tr>
              <a:tr h="204092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Fondo adeguamento limite Fondo Risorse decentrate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2106681126"/>
                  </a:ext>
                </a:extLst>
              </a:tr>
              <a:tr h="200918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315904608"/>
                  </a:ext>
                </a:extLst>
              </a:tr>
              <a:tr h="563084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gridSpan="2">
                  <a:txBody>
                    <a:bodyPr/>
                    <a:lstStyle/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</a:endParaRPr>
                    </a:p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</a:rPr>
                        <a:t>Totale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parte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accantonata</a:t>
                      </a:r>
                      <a:r>
                        <a:rPr lang="en-US" sz="1100" b="1" dirty="0">
                          <a:effectLst/>
                        </a:rPr>
                        <a:t> (B)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</a:endParaRPr>
                    </a:p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1.388.663,65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649449135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Parte vincolata 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2748037256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Vincoli derivanti da leggi e dai principi contabili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691.643,92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329236134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Vincoli derivanti da trasferimenti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2098392616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Vincoli derivanti dalla contrazione di mutui 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3197659622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Vincoli formalmente attribuiti dall'ente 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183088570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Altri vincoli 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834113962"/>
                  </a:ext>
                </a:extLst>
              </a:tr>
              <a:tr h="398744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gridSpan="2">
                  <a:txBody>
                    <a:bodyPr/>
                    <a:lstStyle/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effectLst/>
                      </a:endParaRPr>
                    </a:p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Totale parte vincolata ( C)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</a:endParaRPr>
                    </a:p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highlight>
                            <a:srgbClr val="FFFF00"/>
                          </a:highlight>
                        </a:rPr>
                        <a:t>691.643,92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4003576664"/>
                  </a:ext>
                </a:extLst>
              </a:tr>
              <a:tr h="398744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Parte destinata agli investimenti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</a:endParaRPr>
                    </a:p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76.365,56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602208977"/>
                  </a:ext>
                </a:extLst>
              </a:tr>
              <a:tr h="398744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gridSpan="3">
                  <a:txBody>
                    <a:bodyPr/>
                    <a:lstStyle/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Totale parte destinata agli investimenti ( D)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</a:endParaRPr>
                    </a:p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highlight>
                            <a:srgbClr val="FFFF00"/>
                          </a:highlight>
                        </a:rPr>
                        <a:t>76.365,56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760304955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246359702"/>
                  </a:ext>
                </a:extLst>
              </a:tr>
              <a:tr h="200918">
                <a:tc gridSpan="4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Parte disponibile avanzo libero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4.958,60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3255937953"/>
                  </a:ext>
                </a:extLst>
              </a:tr>
              <a:tr h="398744"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gridSpan="3">
                  <a:txBody>
                    <a:bodyPr/>
                    <a:lstStyle/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Totale parte disponibile</a:t>
                      </a:r>
                      <a:endParaRPr lang="it-IT" sz="1200" b="1">
                        <a:effectLst/>
                      </a:endParaRPr>
                    </a:p>
                    <a:p>
                      <a:pPr marL="6350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 (E=A-B-C-D)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</a:endParaRPr>
                    </a:p>
                    <a:p>
                      <a:pPr marL="55245" marR="5080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4.958,60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151583441"/>
                  </a:ext>
                </a:extLst>
              </a:tr>
              <a:tr h="200918">
                <a:tc gridSpan="3"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>
                          <a:effectLst/>
                        </a:rPr>
                        <a:t> </a:t>
                      </a:r>
                      <a:endParaRPr lang="it-IT" sz="12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tc>
                  <a:txBody>
                    <a:bodyPr/>
                    <a:lstStyle/>
                    <a:p>
                      <a:pPr marL="55245" marR="50800" indent="-63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 </a:t>
                      </a:r>
                      <a:endParaRPr lang="it-IT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41" marR="9650" marT="8578" marB="0"/>
                </a:tc>
                <a:extLst>
                  <a:ext uri="{0D108BD9-81ED-4DB2-BD59-A6C34878D82A}">
                    <a16:rowId xmlns:a16="http://schemas.microsoft.com/office/drawing/2014/main" xmlns="" val="1005256318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0BA54653-80A3-4440-99B9-11786CEA2589}"/>
              </a:ext>
            </a:extLst>
          </p:cNvPr>
          <p:cNvSpPr txBox="1"/>
          <p:nvPr/>
        </p:nvSpPr>
        <p:spPr>
          <a:xfrm>
            <a:off x="7186613" y="400050"/>
            <a:ext cx="4529137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FCDE influenzato in riduzione dalla Rottamazione delle Cartelle pari ad €376.090,86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EFB96C40-9445-A948-8E5A-4E11B26C711E}"/>
              </a:ext>
            </a:extLst>
          </p:cNvPr>
          <p:cNvSpPr txBox="1"/>
          <p:nvPr/>
        </p:nvSpPr>
        <p:spPr>
          <a:xfrm>
            <a:off x="7186613" y="1257300"/>
            <a:ext cx="4529137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Fondo Anticipazione Liquidità he da quest’anno, in ottemperanza alla sentenza della Corte Costituzionale n.4 del 28/01/2020 viene evidenziato separatamente.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80E5184-2917-4945-BFCB-6B06FEE8532D}"/>
              </a:ext>
            </a:extLst>
          </p:cNvPr>
          <p:cNvSpPr txBox="1"/>
          <p:nvPr/>
        </p:nvSpPr>
        <p:spPr>
          <a:xfrm>
            <a:off x="7186613" y="2957512"/>
            <a:ext cx="465772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Sono perlopiù, per un importo di €657.621,41, proventi da titoli abitativi edilizi a realizzazione e manutenzione straordinaria di opere di urbanizzazione primaria e secondaria.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C449D2FF-5FF3-3240-BF9B-A449254CE6EB}"/>
              </a:ext>
            </a:extLst>
          </p:cNvPr>
          <p:cNvSpPr txBox="1"/>
          <p:nvPr/>
        </p:nvSpPr>
        <p:spPr>
          <a:xfrm>
            <a:off x="7186613" y="4743717"/>
            <a:ext cx="4329112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Sono una parte dei contributi ricevuti per la realizzazione di progetti che verranno nell’anno successivo.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xmlns="" id="{4DC026AF-6B8D-384F-A3B4-E874244F768A}"/>
              </a:ext>
            </a:extLst>
          </p:cNvPr>
          <p:cNvCxnSpPr>
            <a:endCxn id="3" idx="1"/>
          </p:cNvCxnSpPr>
          <p:nvPr/>
        </p:nvCxnSpPr>
        <p:spPr>
          <a:xfrm flipV="1">
            <a:off x="6495392" y="861715"/>
            <a:ext cx="691221" cy="1846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xmlns="" id="{BFB07C37-89F1-8D40-B6ED-F1FA51F01436}"/>
              </a:ext>
            </a:extLst>
          </p:cNvPr>
          <p:cNvCxnSpPr>
            <a:endCxn id="4" idx="1"/>
          </p:cNvCxnSpPr>
          <p:nvPr/>
        </p:nvCxnSpPr>
        <p:spPr>
          <a:xfrm>
            <a:off x="6495392" y="1371600"/>
            <a:ext cx="691221" cy="485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>
            <a:extLst>
              <a:ext uri="{FF2B5EF4-FFF2-40B4-BE49-F238E27FC236}">
                <a16:creationId xmlns:a16="http://schemas.microsoft.com/office/drawing/2014/main" xmlns="" id="{CE983D53-6E8D-8B47-ABB8-2AF76BE88C1C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6475684" y="3557677"/>
            <a:ext cx="710929" cy="1522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>
            <a:extLst>
              <a:ext uri="{FF2B5EF4-FFF2-40B4-BE49-F238E27FC236}">
                <a16:creationId xmlns:a16="http://schemas.microsoft.com/office/drawing/2014/main" xmlns="" id="{9322D798-C363-AA42-A024-12BA79AA82C0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6495392" y="5205382"/>
            <a:ext cx="691221" cy="635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43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xmlns="" id="{6F5816C9-65BE-AB48-996C-CC11F1B4B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018802"/>
              </p:ext>
            </p:extLst>
          </p:nvPr>
        </p:nvGraphicFramePr>
        <p:xfrm>
          <a:off x="1" y="824752"/>
          <a:ext cx="6364939" cy="597813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765465">
                  <a:extLst>
                    <a:ext uri="{9D8B030D-6E8A-4147-A177-3AD203B41FA5}">
                      <a16:colId xmlns:a16="http://schemas.microsoft.com/office/drawing/2014/main" xmlns="" val="2960461753"/>
                    </a:ext>
                  </a:extLst>
                </a:gridCol>
                <a:gridCol w="3917300">
                  <a:extLst>
                    <a:ext uri="{9D8B030D-6E8A-4147-A177-3AD203B41FA5}">
                      <a16:colId xmlns:a16="http://schemas.microsoft.com/office/drawing/2014/main" xmlns="" val="2870463836"/>
                    </a:ext>
                  </a:extLst>
                </a:gridCol>
                <a:gridCol w="1682174">
                  <a:extLst>
                    <a:ext uri="{9D8B030D-6E8A-4147-A177-3AD203B41FA5}">
                      <a16:colId xmlns:a16="http://schemas.microsoft.com/office/drawing/2014/main" xmlns="" val="2672417972"/>
                    </a:ext>
                  </a:extLst>
                </a:gridCol>
              </a:tblGrid>
              <a:tr h="274238">
                <a:tc gridSpan="2"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it-IT" sz="1300" dirty="0">
                          <a:effectLst/>
                        </a:rPr>
                        <a:t>               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4290486320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2973827795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endParaRPr lang="it-IT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effectLst/>
                        </a:rPr>
                        <a:t>2019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4265133813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A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Proventi della gestione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8.767.328,97</a:t>
                      </a:r>
                      <a:endParaRPr lang="it-IT" sz="13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3397640087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B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Costi della gestione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effectLst/>
                          <a:highlight>
                            <a:srgbClr val="FFFF00"/>
                          </a:highlight>
                        </a:rPr>
                        <a:t>8.322.137,35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304360712"/>
                  </a:ext>
                </a:extLst>
              </a:tr>
              <a:tr h="274238">
                <a:tc gridSpan="3"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8573466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Risultato della gestione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effectLst/>
                          <a:highlight>
                            <a:srgbClr val="FFFF00"/>
                          </a:highlight>
                        </a:rPr>
                        <a:t>445.191,62 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2974307702"/>
                  </a:ext>
                </a:extLst>
              </a:tr>
              <a:tr h="274238">
                <a:tc gridSpan="3"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9012735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C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it-IT" sz="1300">
                          <a:effectLst/>
                        </a:rPr>
                        <a:t>Proventi ed oneri da aziende speciali partecipate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-84.006,00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3906194566"/>
                  </a:ext>
                </a:extLst>
              </a:tr>
              <a:tr h="274238">
                <a:tc gridSpan="3"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2034944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 err="1">
                          <a:effectLst/>
                        </a:rPr>
                        <a:t>Risultato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della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gestione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operativa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-84.006,00 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2187434759"/>
                  </a:ext>
                </a:extLst>
              </a:tr>
              <a:tr h="274238">
                <a:tc gridSpan="3"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0048083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D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Proventi (+) ed oneri (-) finanziari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0,00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4162964505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0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Proventi (+) ed oneri (-) straordinari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-182.814,28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1940780218"/>
                  </a:ext>
                </a:extLst>
              </a:tr>
              <a:tr h="80194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endParaRPr lang="it-IT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endParaRPr lang="it-IT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3896120539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 err="1">
                          <a:effectLst/>
                        </a:rPr>
                        <a:t>Risultato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della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gestione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straordinaria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-182.814,28 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3350278827"/>
                  </a:ext>
                </a:extLst>
              </a:tr>
              <a:tr h="274238">
                <a:tc gridSpan="3"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4115444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Risultato prima delle imposte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178.371,34 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175886517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111568046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Imposte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101.258,72 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601857971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endParaRPr lang="it-IT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3992896772"/>
                  </a:ext>
                </a:extLst>
              </a:tr>
              <a:tr h="274238"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it-IT" sz="13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 err="1">
                          <a:effectLst/>
                        </a:rPr>
                        <a:t>Risultato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economico</a:t>
                      </a:r>
                      <a:r>
                        <a:rPr lang="en-US" sz="1300" dirty="0">
                          <a:effectLst/>
                        </a:rPr>
                        <a:t> di </a:t>
                      </a:r>
                      <a:r>
                        <a:rPr lang="en-US" sz="1300" dirty="0" err="1">
                          <a:effectLst/>
                        </a:rPr>
                        <a:t>esercizio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tc>
                  <a:txBody>
                    <a:bodyPr/>
                    <a:lstStyle/>
                    <a:p>
                      <a:pPr marL="45720" marR="44450" indent="-6350" algn="just">
                        <a:lnSpc>
                          <a:spcPct val="119000"/>
                        </a:lnSpc>
                        <a:spcAft>
                          <a:spcPts val="25"/>
                        </a:spcAft>
                      </a:pPr>
                      <a:r>
                        <a:rPr lang="en-US" sz="1300" dirty="0">
                          <a:effectLst/>
                          <a:highlight>
                            <a:srgbClr val="FFFF00"/>
                          </a:highlight>
                        </a:rPr>
                        <a:t>77.112,62 </a:t>
                      </a:r>
                      <a:endParaRPr lang="it-IT" sz="13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51" marR="76851" marT="0" marB="0"/>
                </a:tc>
                <a:extLst>
                  <a:ext uri="{0D108BD9-81ED-4DB2-BD59-A6C34878D82A}">
                    <a16:rowId xmlns:a16="http://schemas.microsoft.com/office/drawing/2014/main" xmlns="" val="1809156125"/>
                  </a:ext>
                </a:extLst>
              </a:tr>
            </a:tbl>
          </a:graphicData>
        </a:graphic>
      </p:graphicFrame>
      <p:cxnSp>
        <p:nvCxnSpPr>
          <p:cNvPr id="7" name="Connettore 1 6">
            <a:extLst>
              <a:ext uri="{FF2B5EF4-FFF2-40B4-BE49-F238E27FC236}">
                <a16:creationId xmlns:a16="http://schemas.microsoft.com/office/drawing/2014/main" xmlns="" id="{A356E49C-1231-164B-BF17-9E8DFA3F523E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5681101" y="1794076"/>
            <a:ext cx="1257582" cy="6083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30448440-3E93-9447-A6AB-BA663754B9FE}"/>
              </a:ext>
            </a:extLst>
          </p:cNvPr>
          <p:cNvSpPr txBox="1"/>
          <p:nvPr/>
        </p:nvSpPr>
        <p:spPr>
          <a:xfrm>
            <a:off x="6938683" y="832808"/>
            <a:ext cx="5002306" cy="31393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 proventi sono in aumento rispetto al 2018 per un importo pari ad €811.625,86.</a:t>
            </a:r>
          </a:p>
          <a:p>
            <a:r>
              <a:rPr lang="it-IT" dirty="0"/>
              <a:t>Desidero evidenziare che gran parte di questo incremento, pari ad €547.926,21, è relativo all’attività di controllo dell’Ufficio Tributi relativo ai mancati pagamenti di IMU, TASI e TARI negli anni precedenti. Questo sia a garanzia di equità fiscale per tutti i cittadini sia nell’ottica di riduzione dei tempi di accertamenti (nel rispetto degli obiettivi fissati dall’amministrazione e come previsto nel programma di mandato).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CDDF6253-82AB-5F49-9672-A67733CEB867}"/>
              </a:ext>
            </a:extLst>
          </p:cNvPr>
          <p:cNvSpPr txBox="1"/>
          <p:nvPr/>
        </p:nvSpPr>
        <p:spPr>
          <a:xfrm>
            <a:off x="4574241" y="239833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CONTO ECONOMICO 2019</a:t>
            </a:r>
          </a:p>
        </p:txBody>
      </p: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xmlns="" id="{56F31033-F8AD-7F42-83F0-3D207B751726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5681101" y="2015907"/>
            <a:ext cx="1365159" cy="2801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xmlns="" id="{3A86177D-7DA3-0E47-84CC-5CDFE2DB80A2}"/>
              </a:ext>
            </a:extLst>
          </p:cNvPr>
          <p:cNvSpPr txBox="1"/>
          <p:nvPr/>
        </p:nvSpPr>
        <p:spPr>
          <a:xfrm>
            <a:off x="7046260" y="4494371"/>
            <a:ext cx="4858869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 costi sono rimasti praticamente invariati con una leggera riduzione di €93.894,76 rispetto al 2018.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D9D55287-BC15-D448-904E-1CC1ED22C942}"/>
              </a:ext>
            </a:extLst>
          </p:cNvPr>
          <p:cNvSpPr txBox="1"/>
          <p:nvPr/>
        </p:nvSpPr>
        <p:spPr>
          <a:xfrm>
            <a:off x="7046260" y="5536154"/>
            <a:ext cx="4661647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Il Risultato economico di esercizio è rimasto in territorio positivo attestandosi ad €77.112,62, in contrazione rispetto agli €129.155,15 del 2018.</a:t>
            </a:r>
          </a:p>
        </p:txBody>
      </p: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xmlns="" id="{313E395E-785B-4244-ACB1-129B9B6E1EBA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5486400" y="6136319"/>
            <a:ext cx="1559860" cy="5896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02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3FE3DD8C-DC44-FB4F-9BF3-A338134FC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151121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xmlns="" id="{95C57AB0-2515-0443-91FF-A7023849D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078763"/>
              </p:ext>
            </p:extLst>
          </p:nvPr>
        </p:nvGraphicFramePr>
        <p:xfrm>
          <a:off x="0" y="747132"/>
          <a:ext cx="5921298" cy="6110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4404">
                  <a:extLst>
                    <a:ext uri="{9D8B030D-6E8A-4147-A177-3AD203B41FA5}">
                      <a16:colId xmlns:a16="http://schemas.microsoft.com/office/drawing/2014/main" xmlns="" val="4087275058"/>
                    </a:ext>
                  </a:extLst>
                </a:gridCol>
                <a:gridCol w="1165505">
                  <a:extLst>
                    <a:ext uri="{9D8B030D-6E8A-4147-A177-3AD203B41FA5}">
                      <a16:colId xmlns:a16="http://schemas.microsoft.com/office/drawing/2014/main" xmlns="" val="22778409"/>
                    </a:ext>
                  </a:extLst>
                </a:gridCol>
                <a:gridCol w="1085125">
                  <a:extLst>
                    <a:ext uri="{9D8B030D-6E8A-4147-A177-3AD203B41FA5}">
                      <a16:colId xmlns:a16="http://schemas.microsoft.com/office/drawing/2014/main" xmlns="" val="1979979290"/>
                    </a:ext>
                  </a:extLst>
                </a:gridCol>
                <a:gridCol w="1326264">
                  <a:extLst>
                    <a:ext uri="{9D8B030D-6E8A-4147-A177-3AD203B41FA5}">
                      <a16:colId xmlns:a16="http://schemas.microsoft.com/office/drawing/2014/main" xmlns="" val="2186280872"/>
                    </a:ext>
                  </a:extLst>
                </a:gridCol>
              </a:tblGrid>
              <a:tr h="21824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Attivo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31/12/18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Variazioni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31/12/19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658638781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827880779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Immobilizzazioni immateriali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36.728,79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-6.068,13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30.660,66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2973648063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Immobilizzazioni materiali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22.280.624,90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825.532,08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23.106.156,98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2400897055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Immobilizzazioni finanziarie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1.927.429,08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0,00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1.927.429,08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328123397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Totale immobilizzazioni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24.244.782,77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819.463,95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25.064.246,72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693653021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Rimanenze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061576958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Crediti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2.084.066,76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465.126,36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2.549.193,12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61012896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Altre attività finanziarie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0,00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0,00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0,00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583683676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Disponibilità liquide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2.427.665,55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2.238.174,17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4.665.839,72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328026908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Totale attivo circolante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4.511.732,31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2.703.300,53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7.215.032,84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2634409961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Ratei e risconti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22.283,24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-17.925,60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4.357,64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047134132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323028860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Totale dell'attivo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28.778.798,32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3.504.838,88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32.283.637,20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4250670836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Conti d'ordine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1.062.778,11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1.741.890,74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2.804.668,85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406347234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Passivo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138346226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115690862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Patrimonio netto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18.900.340,24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6.450.504,56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25.350.844,80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433527065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Fondo rischi e oneri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993.180,94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-474.259,78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518.921,16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482646782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Debiti di finanziamento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4.035.589,33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-165.319,64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3.870.269,69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559775029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Debiti Vs/fornitori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802.341,30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517.495,55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1.319.836,85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451888865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Debiti per trasferimenti e contributi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224.579,82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15.424,40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240.004,22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604096703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Altri debiti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857.260,82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-128.932,14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728.328,68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385469043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Totale debiti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5.919.771,27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238.668,17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6.158.439,44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653029561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Ratei e risconti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2.965.505,87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-2.710.074,07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255.431,80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3036132335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559763543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Totale del passivo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28.778.798,32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3.504.838,88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32.283.637,20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1657794501"/>
                  </a:ext>
                </a:extLst>
              </a:tr>
              <a:tr h="2182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>
                          <a:effectLst/>
                        </a:rPr>
                        <a:t>Conti d'ordine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1.062.778,11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1.741.890,74</a:t>
                      </a:r>
                      <a:endParaRPr lang="it-IT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2.804.668,85</a:t>
                      </a:r>
                      <a:endParaRPr lang="it-IT" sz="11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xmlns="" val="966968708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75ED048D-53A6-2C41-BD60-7FB64C2B3777}"/>
              </a:ext>
            </a:extLst>
          </p:cNvPr>
          <p:cNvSpPr txBox="1"/>
          <p:nvPr/>
        </p:nvSpPr>
        <p:spPr>
          <a:xfrm>
            <a:off x="4485094" y="81500"/>
            <a:ext cx="28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CONTO DEL PATRIMONIO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7E31DE0D-579A-9640-B22D-BCD2895D8C0C}"/>
              </a:ext>
            </a:extLst>
          </p:cNvPr>
          <p:cNvSpPr txBox="1"/>
          <p:nvPr/>
        </p:nvSpPr>
        <p:spPr>
          <a:xfrm>
            <a:off x="6985346" y="4024664"/>
            <a:ext cx="4919870" cy="138499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/>
              <a:t>Il Patrimonio Netto si assesta ad €25.350.844,80 con un incremento rispetto al 2018 di €6.450.504,56 di cui: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i="1" dirty="0"/>
              <a:t>3.756.195,08 riserve da permessi a costruire (</a:t>
            </a:r>
            <a:r>
              <a:rPr lang="it-IT" sz="1400" b="1" i="1" dirty="0" err="1"/>
              <a:t>D.Leg</a:t>
            </a:r>
            <a:r>
              <a:rPr lang="it-IT" sz="1400" b="1" i="1" dirty="0"/>
              <a:t>. 118/2011)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i="1" dirty="0"/>
              <a:t>2.617.196,86 riserve indisponibili (</a:t>
            </a:r>
            <a:r>
              <a:rPr lang="it-IT" sz="1400" b="1" i="1" dirty="0" err="1"/>
              <a:t>D.Leg</a:t>
            </a:r>
            <a:r>
              <a:rPr lang="it-IT" sz="1400" b="1" i="1" dirty="0"/>
              <a:t>. 118/2011)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i="1" dirty="0"/>
              <a:t>77.112,62 risultato economico esercizio 2019</a:t>
            </a: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xmlns="" id="{7A862F13-44A7-AF4A-9F5C-029DF78CFC72}"/>
              </a:ext>
            </a:extLst>
          </p:cNvPr>
          <p:cNvCxnSpPr>
            <a:endCxn id="10" idx="1"/>
          </p:cNvCxnSpPr>
          <p:nvPr/>
        </p:nvCxnSpPr>
        <p:spPr>
          <a:xfrm>
            <a:off x="5921298" y="4586288"/>
            <a:ext cx="1064048" cy="130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7C456578-3904-8A4B-ADD7-7718F262FFD0}"/>
              </a:ext>
            </a:extLst>
          </p:cNvPr>
          <p:cNvSpPr txBox="1"/>
          <p:nvPr/>
        </p:nvSpPr>
        <p:spPr>
          <a:xfrm>
            <a:off x="6872288" y="2610440"/>
            <a:ext cx="5032928" cy="86177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Q</a:t>
            </a:r>
            <a:r>
              <a:rPr lang="it-IT" sz="1400" b="1" dirty="0"/>
              <a:t>ui troviamo conferma dell’aumento di Cassa a fine anno 2019, già visto nella prima slide. Il dato contiene oltre la cassa presso il Tesoriere anche il saldo dei C/C postali</a:t>
            </a:r>
            <a:r>
              <a:rPr lang="it-IT" dirty="0"/>
              <a:t>.</a:t>
            </a:r>
          </a:p>
        </p:txBody>
      </p:sp>
      <p:cxnSp>
        <p:nvCxnSpPr>
          <p:cNvPr id="15" name="Connettore 1 14">
            <a:extLst>
              <a:ext uri="{FF2B5EF4-FFF2-40B4-BE49-F238E27FC236}">
                <a16:creationId xmlns:a16="http://schemas.microsoft.com/office/drawing/2014/main" xmlns="" id="{24E00F98-7EAC-4D40-AE8D-9ED488C119D4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977827" y="2844377"/>
            <a:ext cx="894461" cy="196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09807F7B-0201-C346-8A58-26D472FC86FA}"/>
              </a:ext>
            </a:extLst>
          </p:cNvPr>
          <p:cNvSpPr txBox="1"/>
          <p:nvPr/>
        </p:nvSpPr>
        <p:spPr>
          <a:xfrm>
            <a:off x="6872288" y="1159792"/>
            <a:ext cx="5032928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Il totale immobilizzazioni, al netto degli ammortamenti, è aumentato di 819.463,95 con conseguente accrescimento del patrimonio dell’Ente e senza ricorso ad indebitamento. </a:t>
            </a:r>
          </a:p>
        </p:txBody>
      </p: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xmlns="" id="{47452A5E-41D3-0A49-9D70-F61931D53098}"/>
              </a:ext>
            </a:extLst>
          </p:cNvPr>
          <p:cNvCxnSpPr>
            <a:endCxn id="17" idx="1"/>
          </p:cNvCxnSpPr>
          <p:nvPr/>
        </p:nvCxnSpPr>
        <p:spPr>
          <a:xfrm flipV="1">
            <a:off x="5977827" y="1529124"/>
            <a:ext cx="894461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46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732CE578-739E-8B4B-A22D-0ABB19BB69A7}"/>
              </a:ext>
            </a:extLst>
          </p:cNvPr>
          <p:cNvGraphicFramePr>
            <a:graphicFrameLocks/>
          </p:cNvGraphicFramePr>
          <p:nvPr/>
        </p:nvGraphicFramePr>
        <p:xfrm>
          <a:off x="0" y="-102742"/>
          <a:ext cx="12192000" cy="6960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9E29BA0D-0D28-D946-8CAD-356335695026}"/>
              </a:ext>
            </a:extLst>
          </p:cNvPr>
          <p:cNvSpPr txBox="1"/>
          <p:nvPr/>
        </p:nvSpPr>
        <p:spPr>
          <a:xfrm>
            <a:off x="9085007" y="1012722"/>
            <a:ext cx="2684206" cy="13388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b="1" i="1" dirty="0"/>
              <a:t>Titolo I: Entrate correnti di natura tributaria</a:t>
            </a:r>
          </a:p>
          <a:p>
            <a:r>
              <a:rPr lang="it-IT" sz="900" b="1" i="1" dirty="0"/>
              <a:t>Titolo II: Trasferimenti correnti</a:t>
            </a:r>
          </a:p>
          <a:p>
            <a:r>
              <a:rPr lang="it-IT" sz="900" b="1" i="1" dirty="0"/>
              <a:t>Titolo III: Entrate </a:t>
            </a:r>
            <a:r>
              <a:rPr lang="it-IT" sz="900" b="1" i="1" dirty="0" err="1"/>
              <a:t>extratributarie</a:t>
            </a:r>
            <a:endParaRPr lang="it-IT" sz="900" b="1" i="1" dirty="0"/>
          </a:p>
          <a:p>
            <a:r>
              <a:rPr lang="it-IT" sz="900" b="1" i="1" dirty="0"/>
              <a:t>Titolo IV: Entrate in conto capitale</a:t>
            </a:r>
          </a:p>
          <a:p>
            <a:r>
              <a:rPr lang="it-IT" sz="900" b="1" i="1" dirty="0"/>
              <a:t>Titolo V: Entrate da riduzione di attività finanziarie</a:t>
            </a:r>
          </a:p>
          <a:p>
            <a:r>
              <a:rPr lang="it-IT" sz="900" b="1" i="1" dirty="0"/>
              <a:t>Titolo VI: Accensione prestiti</a:t>
            </a:r>
          </a:p>
          <a:p>
            <a:r>
              <a:rPr lang="it-IT" sz="900" b="1" i="1" dirty="0"/>
              <a:t>Titolo VII: Anticipazioni da Istituto tesoriere</a:t>
            </a:r>
            <a:endParaRPr lang="it-IT" sz="900" b="1" i="1" dirty="0">
              <a:highlight>
                <a:srgbClr val="FFFF00"/>
              </a:highlight>
            </a:endParaRPr>
          </a:p>
          <a:p>
            <a:r>
              <a:rPr lang="it-IT" sz="900" b="1" i="1" dirty="0"/>
              <a:t>Titolo IX: Entrate per c/terzi e partite di giro</a:t>
            </a:r>
          </a:p>
          <a:p>
            <a:endParaRPr lang="it-IT" sz="90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FAE1203-7C81-0E48-874E-439EE2563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7</a:t>
            </a:fld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8725465F-F8BE-214E-9F29-4339F502C9E2}"/>
              </a:ext>
            </a:extLst>
          </p:cNvPr>
          <p:cNvSpPr txBox="1"/>
          <p:nvPr/>
        </p:nvSpPr>
        <p:spPr>
          <a:xfrm>
            <a:off x="9085007" y="2500132"/>
            <a:ext cx="2684206" cy="17081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sz="1050" b="1" dirty="0"/>
              <a:t>Considerando solamente i primi 4 Titoli, si può notare come il totale Entrate ammontati ad €11.593.494,03, con un incremento di €1.549.105,44 rispetto allo stesso dato del 2018.</a:t>
            </a:r>
          </a:p>
          <a:p>
            <a:pPr lvl="0">
              <a:defRPr/>
            </a:pPr>
            <a:r>
              <a:rPr lang="it-IT" sz="1050" b="1" dirty="0"/>
              <a:t>Questo incremento è in massima parte dovuto alle maggiori entrate al titolo 4 (Entrate in C/C) pari ad €3.216.499,62 e con un incremento di €1.075.776,62 rispetto al dato del 2018.</a:t>
            </a:r>
          </a:p>
        </p:txBody>
      </p:sp>
    </p:spTree>
    <p:extLst>
      <p:ext uri="{BB962C8B-B14F-4D97-AF65-F5344CB8AC3E}">
        <p14:creationId xmlns:p14="http://schemas.microsoft.com/office/powerpoint/2010/main" val="375365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8C7EBD17-F08D-B341-82C0-EB0A1F0770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88600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7645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screenshot&#10;&#10;Descrizione generata automaticamente">
            <a:extLst>
              <a:ext uri="{FF2B5EF4-FFF2-40B4-BE49-F238E27FC236}">
                <a16:creationId xmlns:a16="http://schemas.microsoft.com/office/drawing/2014/main" xmlns="" id="{DF0F300E-81D7-3145-AF5E-9642D606E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826" y="643466"/>
            <a:ext cx="4554347" cy="557106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B44FF478-AE7F-3D4D-A095-B218AE4C1CAC}"/>
              </a:ext>
            </a:extLst>
          </p:cNvPr>
          <p:cNvSpPr txBox="1"/>
          <p:nvPr/>
        </p:nvSpPr>
        <p:spPr>
          <a:xfrm>
            <a:off x="4869860" y="189187"/>
            <a:ext cx="549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dbl" dirty="0"/>
              <a:t>TITOLO I Fondo di Solidarietà Comunale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9C7AE6F1-952E-044A-9B01-DC4D0F16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275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55369625-F0D9-4541-AEA4-7C59685ED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xmlns="" id="{D695161B-8AEA-7F46-9BEB-6B3045ABC7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326" y="1106759"/>
          <a:ext cx="6108700" cy="2741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Foglio di lavoro" r:id="rId4" imgW="5689600" imgH="2540000" progId="Excel.Sheet.12">
                  <p:embed/>
                </p:oleObj>
              </mc:Choice>
              <mc:Fallback>
                <p:oleObj name="Foglio di lavoro" r:id="rId4" imgW="5689600" imgH="2540000" progId="Excel.Sheet.12">
                  <p:embed/>
                  <p:pic>
                    <p:nvPicPr>
                      <p:cNvPr id="5" name="Oggetto 4">
                        <a:extLst>
                          <a:ext uri="{FF2B5EF4-FFF2-40B4-BE49-F238E27FC236}">
                            <a16:creationId xmlns:a16="http://schemas.microsoft.com/office/drawing/2014/main" xmlns="" id="{D695161B-8AEA-7F46-9BEB-6B3045ABC7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26" y="1106759"/>
                        <a:ext cx="6108700" cy="2741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183CFC33-0557-D54E-93D6-D5D83B5F905E}"/>
              </a:ext>
            </a:extLst>
          </p:cNvPr>
          <p:cNvSpPr/>
          <p:nvPr/>
        </p:nvSpPr>
        <p:spPr>
          <a:xfrm>
            <a:off x="1956619" y="4066813"/>
            <a:ext cx="8622891" cy="210493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" marR="43180" indent="-6350" algn="just">
              <a:lnSpc>
                <a:spcPct val="121000"/>
              </a:lnSpc>
              <a:spcAft>
                <a:spcPts val="20"/>
              </a:spcAft>
            </a:pP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“</a:t>
            </a: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Contributi spettanti per fattispecie specifiche di legge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”:  </a:t>
            </a:r>
          </a:p>
          <a:p>
            <a:pPr marL="45720" marR="44450" indent="-6350" algn="just">
              <a:lnSpc>
                <a:spcPct val="119000"/>
              </a:lnSpc>
              <a:spcAft>
                <a:spcPts val="25"/>
              </a:spcAft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€ 70.000,00 di contributo per la messa in sicurezza di scuole, strade, edifici ex art. 1 c. 107 L. 145/2018; </a:t>
            </a:r>
          </a:p>
          <a:p>
            <a:pPr marL="45720" marR="44450" indent="-6350" algn="just">
              <a:lnSpc>
                <a:spcPct val="119000"/>
              </a:lnSpc>
              <a:spcAft>
                <a:spcPts val="25"/>
              </a:spcAft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€ 15.526,03 di trasferimenti compensativi IMU per immobili merce </a:t>
            </a:r>
          </a:p>
          <a:p>
            <a:pPr marL="45720" marR="44450" indent="-6350" algn="just">
              <a:lnSpc>
                <a:spcPct val="119000"/>
              </a:lnSpc>
              <a:spcAft>
                <a:spcPts val="25"/>
              </a:spcAft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€ 17.809,16 contributo ristoro gettito tasi per finanziamento piani di sicurezza</a:t>
            </a:r>
          </a:p>
          <a:p>
            <a:pPr marL="45720" marR="44450" indent="-6350" algn="just">
              <a:lnSpc>
                <a:spcPct val="119000"/>
              </a:lnSpc>
              <a:spcAft>
                <a:spcPts val="25"/>
              </a:spcAft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€ 8.945,21 trasferimento compensativo IMU colt. diretti e esenzione </a:t>
            </a:r>
            <a:r>
              <a:rPr lang="it-IT" sz="1400" i="1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fabb</a:t>
            </a: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 rurali</a:t>
            </a:r>
          </a:p>
          <a:p>
            <a:pPr marL="45720" marR="44450" indent="-6350" algn="just">
              <a:lnSpc>
                <a:spcPct val="119000"/>
              </a:lnSpc>
              <a:spcAft>
                <a:spcPts val="25"/>
              </a:spcAft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€ 23.170,15 contributo conseguente stima gettito ICI 2009 e 2010</a:t>
            </a:r>
          </a:p>
          <a:p>
            <a:pPr marL="45720" marR="44450" indent="-6350" algn="just">
              <a:lnSpc>
                <a:spcPct val="119000"/>
              </a:lnSpc>
              <a:spcAft>
                <a:spcPts val="25"/>
              </a:spcAft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€ 10.310,57 contributo per criticità gettito IMU e TASI </a:t>
            </a:r>
          </a:p>
          <a:p>
            <a:pPr marL="48895" marR="50800" indent="-6350">
              <a:lnSpc>
                <a:spcPct val="107000"/>
              </a:lnSpc>
            </a:pPr>
            <a:r>
              <a:rPr lang="it-IT" sz="1400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 € 10.554,94 per rimborso spese elettorali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099FD98E-D337-0247-9483-80EC90737A95}"/>
              </a:ext>
            </a:extLst>
          </p:cNvPr>
          <p:cNvSpPr txBox="1"/>
          <p:nvPr/>
        </p:nvSpPr>
        <p:spPr>
          <a:xfrm>
            <a:off x="3478696" y="36871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u="dbl" dirty="0"/>
              <a:t>TRASFERIMENTI DALLO STATO NEL 2019</a:t>
            </a:r>
          </a:p>
        </p:txBody>
      </p:sp>
      <p:cxnSp>
        <p:nvCxnSpPr>
          <p:cNvPr id="11" name="Connettore 4 10">
            <a:extLst>
              <a:ext uri="{FF2B5EF4-FFF2-40B4-BE49-F238E27FC236}">
                <a16:creationId xmlns:a16="http://schemas.microsoft.com/office/drawing/2014/main" xmlns="" id="{88C90528-101E-4C4E-9A62-CB73E0CEA4D4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53627" y="2854403"/>
            <a:ext cx="1697238" cy="7275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xmlns="" id="{4525F713-C6AB-DE47-8633-EADE27E1CD44}"/>
              </a:ext>
            </a:extLst>
          </p:cNvPr>
          <p:cNvCxnSpPr/>
          <p:nvPr/>
        </p:nvCxnSpPr>
        <p:spPr>
          <a:xfrm>
            <a:off x="6331974" y="2369574"/>
            <a:ext cx="2163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xmlns="" id="{031A98B2-03C7-BC4A-BF70-15E2380A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4113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3E1F33D7-3600-7348-ACBB-977BAC751216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14789BC-6D40-8B46-8A64-5DB44CC6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11</a:t>
            </a:fld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AEA31607-5000-4B4D-8772-596C8F39A013}"/>
              </a:ext>
            </a:extLst>
          </p:cNvPr>
          <p:cNvSpPr txBox="1"/>
          <p:nvPr/>
        </p:nvSpPr>
        <p:spPr>
          <a:xfrm>
            <a:off x="9144000" y="1886673"/>
            <a:ext cx="2673752" cy="12234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050" dirty="0"/>
              <a:t>Si può osservare il livello di Spesa corrente che si è mantenuto perfettamente allineato con l’anno precedente.</a:t>
            </a:r>
          </a:p>
          <a:p>
            <a:r>
              <a:rPr lang="it-IT" sz="1050" dirty="0"/>
              <a:t>Da notare anche la notevole crescita del FPV per investimenti di cui relazionerà al termine di questa presentazione l’Assessore competente.</a:t>
            </a:r>
          </a:p>
        </p:txBody>
      </p:sp>
    </p:spTree>
    <p:extLst>
      <p:ext uri="{BB962C8B-B14F-4D97-AF65-F5344CB8AC3E}">
        <p14:creationId xmlns:p14="http://schemas.microsoft.com/office/powerpoint/2010/main" val="613884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xmlns="" id="{2433A713-466B-D049-8B39-BD722D894014}"/>
              </a:ext>
            </a:extLst>
          </p:cNvPr>
          <p:cNvGraphicFramePr>
            <a:graphicFrameLocks/>
          </p:cNvGraphicFramePr>
          <p:nvPr/>
        </p:nvGraphicFramePr>
        <p:xfrm>
          <a:off x="1" y="-19664"/>
          <a:ext cx="12191999" cy="6867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ADD6C263-99F8-434E-8756-A3006C68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D39-CC03-EB40-ACE6-7145C009AF5D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46271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1180</Words>
  <Application>Microsoft Office PowerPoint</Application>
  <PresentationFormat>Widescreen</PresentationFormat>
  <Paragraphs>413</Paragraphs>
  <Slides>12</Slides>
  <Notes>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Times New Roman</vt:lpstr>
      <vt:lpstr>Trebuchet MS</vt:lpstr>
      <vt:lpstr>Tema di Office</vt:lpstr>
      <vt:lpstr>Foglio di lavoro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Fabrizio Lemme</dc:creator>
  <cp:lastModifiedBy>Angela Rosti</cp:lastModifiedBy>
  <cp:revision>25</cp:revision>
  <dcterms:created xsi:type="dcterms:W3CDTF">2020-06-25T06:14:46Z</dcterms:created>
  <dcterms:modified xsi:type="dcterms:W3CDTF">2020-07-08T12:31:43Z</dcterms:modified>
</cp:coreProperties>
</file>