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4"/>
  </p:notesMasterIdLst>
  <p:sldIdLst>
    <p:sldId id="256" r:id="rId5"/>
    <p:sldId id="303" r:id="rId6"/>
    <p:sldId id="1070" r:id="rId7"/>
    <p:sldId id="1073" r:id="rId8"/>
    <p:sldId id="1072" r:id="rId9"/>
    <p:sldId id="1074" r:id="rId10"/>
    <p:sldId id="1069" r:id="rId11"/>
    <p:sldId id="1008" r:id="rId12"/>
    <p:sldId id="1065" r:id="rId13"/>
    <p:sldId id="1026" r:id="rId14"/>
    <p:sldId id="1061" r:id="rId15"/>
    <p:sldId id="1059" r:id="rId16"/>
    <p:sldId id="1071" r:id="rId17"/>
    <p:sldId id="1046" r:id="rId18"/>
    <p:sldId id="1064" r:id="rId19"/>
    <p:sldId id="1067" r:id="rId20"/>
    <p:sldId id="1054" r:id="rId21"/>
    <p:sldId id="1053" r:id="rId22"/>
    <p:sldId id="939" r:id="rId23"/>
  </p:sldIdLst>
  <p:sldSz cx="9144000" cy="5143500" type="screen16x9"/>
  <p:notesSz cx="6819900" cy="99187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Fira Sans Black" panose="020B0604020202020204" charset="0"/>
      <p:bold r:id="rId31"/>
      <p:italic r:id="rId32"/>
      <p:boldItalic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orient="horz" pos="2709" userDrawn="1">
          <p15:clr>
            <a:srgbClr val="A4A3A4"/>
          </p15:clr>
        </p15:guide>
        <p15:guide id="3" pos="1587" userDrawn="1">
          <p15:clr>
            <a:srgbClr val="A4A3A4"/>
          </p15:clr>
        </p15:guide>
        <p15:guide id="4" orient="horz" pos="2051" userDrawn="1">
          <p15:clr>
            <a:srgbClr val="A4A3A4"/>
          </p15:clr>
        </p15:guide>
        <p15:guide id="5" pos="1111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9" roundtripDataSignature="AMtx7mjuLEV5YkJYNGG8J4J2A5gUncH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1905A-FF58-1E4E-1835-DDCB896473DB}" v="213" dt="2026-10-16T06:53:28.809"/>
  </p1510:revLst>
</p1510:revInfo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529"/>
        <p:guide orient="horz" pos="2709"/>
        <p:guide pos="1587"/>
        <p:guide orient="horz" pos="2051"/>
        <p:guide pos="1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171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170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7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7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16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17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3032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CAB45B5-379B-546E-8A0C-03B617D8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3006F0-27EF-02F0-B689-859BE91506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545DFDD5-58BF-6781-B20E-9D4165C85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6749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8FBB2771-6507-B778-9349-F8213C77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C148E10-5814-3975-C9B7-0A99FD0F7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1BA5FBBB-7510-2DC1-6C12-17821CD150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8377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261637F-734D-1ECD-CF0A-799B3BAE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6E909A20-8B7B-0717-00BC-EFE8DC1369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912FAF1-66C2-C379-F021-C133EC3E78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1669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2EC28F6-E3CF-14A6-7173-B3158995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F77E30EC-E8E7-C654-C878-95DFD7FE32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A8344E94-4BAA-0D22-B365-C93A9208B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7609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DBC7671-09AD-026C-8E18-C7BDA9ED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7B5F8C7-72E9-BC5F-FC08-7099CD8F0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BCB6A10-E802-9CD2-7432-A7647822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69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61E0ED78-75CA-460A-1530-0CC080F2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A997872-A993-C2D4-16BB-A7AD637E6B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3ADB529B-CE6D-6532-4371-77B79502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206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06B0B3C-9395-1391-8A30-F8FDD8F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E32A090-A7E8-536C-F25D-7419CE7D3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3F41561-2337-5471-9320-2606CCBA1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599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BA5CFB0-36DC-2C44-6C51-6EA22D1C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390F645-3FBB-158F-F577-8DE39E7A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D2492669-4A34-95B2-28CF-1C9E081D4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0857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4F74A73-0839-3F57-45C3-F7C2D2F6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D4DD7C-30FD-B34B-E7A6-81230A1C0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8077354-FFCF-9030-33F2-A47F8D53F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46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22541F0-0D04-4BBB-1F2A-14DCDEB81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9C41256D-92E8-137F-D85F-980254C56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9AC2A2F-D4C2-9846-CC3C-FAB066FE0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2946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61EBC74-AFF9-2DC6-D68B-5A918327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1AF69961-76E9-A43F-36FF-72A02BF8F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A14F266-C9F3-333E-C3E7-0B38223E7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030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DCCA3181-4613-ED8D-9D65-1632DC6E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CC2814D5-2B1D-CB5D-7286-2005657C8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9F3A5621-A38D-2380-BB65-D3959E7A2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8800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8D274E2-17CB-3ADB-D8B6-FC2CEF026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78C69E0-18CE-BBA0-D948-C5FC00C78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0946B8-E918-441C-D50A-47D75E12E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2239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87B9E5E-37E8-D74D-BA17-C0FB7BD6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51CB6BB-F431-7EFD-4641-9EBCB35FC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4B23E0A4-9C10-B6B1-C8AB-38463AC75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7103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F5D4F8-4B19-3490-3CB1-C63C8D7D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E17D126-E94E-73B7-9121-A0BD381D71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63E3C9B-E0FA-4A12-E054-BD5B20C1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150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D6D01B-FA99-B5C9-C3C1-E34957D2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06937F3F-F2DF-50D3-ACD8-8178D1532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1D24AF4-9873-6C45-7C16-8362E2024E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663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0285EACF-4224-3A86-A266-9B404428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2A1C451-4ADF-1FCB-4796-B3E4A43E73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1162FC1-E7AD-C611-E490-70ACF5E5D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60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45">
            <a:extLst>
              <a:ext uri="{FF2B5EF4-FFF2-40B4-BE49-F238E27FC236}">
                <a16:creationId xmlns:a16="http://schemas.microsoft.com/office/drawing/2014/main" id="{27C077E6-D38E-56CE-99C2-F009100EF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3" y="2131868"/>
            <a:ext cx="7696203" cy="1219315"/>
          </a:xfrm>
        </p:spPr>
        <p:txBody>
          <a:bodyPr lIns="91421" tIns="45701" rIns="91421" bIns="45701" anchor="b" anchorCtr="1">
            <a:noAutofit/>
          </a:bodyPr>
          <a:lstStyle>
            <a:lvl1pPr algn="ctr">
              <a:defRPr sz="6000"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Google Shape;30;p45">
            <a:extLst>
              <a:ext uri="{FF2B5EF4-FFF2-40B4-BE49-F238E27FC236}">
                <a16:creationId xmlns:a16="http://schemas.microsoft.com/office/drawing/2014/main" id="{E5F82BEE-6937-4EAB-4D6B-11ED78C555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3259744"/>
            <a:ext cx="7696203" cy="468904"/>
          </a:xfrm>
        </p:spPr>
        <p:txBody>
          <a:bodyPr lIns="91421" tIns="45701" rIns="91421" bIns="45701" anchorCtr="1"/>
          <a:lstStyle>
            <a:lvl1pPr marL="457200" indent="-228600" algn="ctr">
              <a:buNone/>
              <a:defRPr sz="1800">
                <a:latin typeface="Chivo"/>
                <a:ea typeface="Chivo"/>
                <a:cs typeface="Chivo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Google Shape;31;p45">
            <a:extLst>
              <a:ext uri="{FF2B5EF4-FFF2-40B4-BE49-F238E27FC236}">
                <a16:creationId xmlns:a16="http://schemas.microsoft.com/office/drawing/2014/main" id="{541C5A20-A26B-5993-1B40-6A333D0564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1275624"/>
            <a:ext cx="7696203" cy="833384"/>
          </a:xfrm>
        </p:spPr>
        <p:txBody>
          <a:bodyPr lIns="91421" tIns="45701" rIns="91421" bIns="45701" anchorCtr="1">
            <a:noAutofit/>
          </a:bodyPr>
          <a:lstStyle>
            <a:lvl1pPr marL="457200" indent="-228600" algn="ctr">
              <a:buNone/>
              <a:defRPr sz="8000">
                <a:solidFill>
                  <a:srgbClr val="ED7D31"/>
                </a:solidFill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4214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/>
              <a:t>ANIMATED INTRO FOR </a:t>
            </a:r>
            <a:r>
              <a:rPr lang="en">
                <a:solidFill>
                  <a:schemeClr val="dk2"/>
                </a:solidFill>
              </a:rPr>
              <a:t>SOCIAL MEDIA PLATFORMS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-360780" y="2205364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>
                <a:latin typeface="Calibri"/>
                <a:cs typeface="Calibri"/>
              </a:rPr>
              <a:t>Centro per l’Impiego di ROZZANO aggiornate al 16/10/2026</a:t>
            </a:r>
            <a:endParaRPr lang="it-IT" sz="2000" dirty="0">
              <a:latin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83D4FC9-93A1-75BA-29EC-60849D885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9EAACAA-C6AA-1AC9-2ED5-906E91B5626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81EC49D-986D-6DC0-7C62-63750130846C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42ECA50-68C6-743E-C0E1-BF53FB7A7BB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Contabile</a:t>
            </a:r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junior</a:t>
            </a:r>
            <a:endParaRPr lang="it-IT" sz="4000" b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(ID-110796)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  <a:r>
              <a:rPr lang="it-IT" sz="2000" b="1">
                <a:latin typeface="Calibri"/>
                <a:ea typeface="Calibri"/>
                <a:cs typeface="Calibri"/>
              </a:rPr>
              <a:t>SOST.MATERNITA'</a:t>
            </a:r>
            <a:endParaRPr lang="it-IT" sz="2000" b="1" dirty="0">
              <a:latin typeface="Calibri"/>
              <a:ea typeface="Calibri"/>
              <a:cs typeface="Calibri"/>
            </a:endParaRP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del settore illuminazione ed energia, si occuperà di registrazioni contabili, reportistica,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riconciliazioni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bancarie e controllo delle transazioni contabili.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Competenze di base in contabilità, come registrazione delle transazioni e riconciliazioni bancarie. Conoscenza dei principi generali di finanza e dei processi di reporting finanziario. Abilità nell'uso di programmi software contabili e strumenti digitali di calcolo. Capacità organizzative, attenzione ai dettagli e capacità di rispettare le scadenze. Esperienza pregressa in posizioni simili costituiranno un vantaggio. Stiamo cercando una persona attenta ai dettagli e in grado di lavorare in team.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 9:00/18:00 – COMMERCIO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23000 € 28.000 + pasto, posto auto, 1g di smart 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settimasna</a:t>
            </a:r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4A38145-8E8F-F27A-E30C-386817B1498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6EF156A-63FF-9D83-53D6-28CEFE04B4F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3253EF-C20A-4817-2B89-9019BD9CCB32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30D0553D-3B03-45B8-D891-C1E759C506C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CCCF4FE-9424-3A44-A74F-FE4DA52D56F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617C41B-B13C-A787-5CF3-C88DC10A3FA4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9A19CEF9-4D93-E02D-D327-77A14AB8433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5198C3D-14C5-74A9-4F0B-9F7132F969C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1BE5280-15BA-1214-66DE-375B9B5883D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4199E4D-3B5F-22DD-6ADD-8314D73E5406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5632F62-9FC0-0F21-B8B7-5FC1C9F25C7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5F5A0B38-2802-827D-2101-0FD817EEFC2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8EB33D3-0006-1738-AB76-E2CB31D9C0EE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05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2B356443-A904-3B95-62DC-5A0A86C4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380B90C-A6DC-E3B1-FFD7-612F68455E0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F16EF96-40AE-8412-D219-3AB4670E2FE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8284F4CA-37CF-D3E7-71E4-2D9B55AAE24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Ufficio acquisti</a:t>
            </a:r>
            <a:endParaRPr lang="it-IT" sz="4000" b="1" dirty="0">
              <a:solidFill>
                <a:srgbClr val="C00000"/>
              </a:solidFill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(ID-110420)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società di installazione di apparecchiature industriali, si occuperà gestione acquisti e materiali, rapporti con i fornitori, contrattazione prezzi e condizioni, registrazioni non conformità, monitoraggio e sollecito delle consegne.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preferibile diploma di perito meccanico,  indispensabili conoscenze informatiche (WORD, EXCEL, posta elettronica) e lingua inglese, capacità organizzative, collaborative, gestione dello stress, precisione e riservatezza completano il profilo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8:00/17:00 o 9:00/18:00 – INDUSTRIA METALMECCANICA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dai € 28.000 ai 35.000 + ticket e welfare aziendale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17EDCD80-15C7-E17C-EA69-82944430D5B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2F8F160-292C-22D2-661E-1B60F45C318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C7504ACC-D1F9-D09F-6CF9-C90B699CBF67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9231E4-CB4A-4798-7D1B-2B396B0125D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89AE136F-6CAA-BD3F-1729-31E79037F904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08FA4A7-24E6-EBAB-B1A8-662971FE355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EC1BE64-D7E1-D60F-06E8-86480ACFF6C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4A1B517D-E08D-54DE-77DC-E6633903C21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005D4314-1A9B-DA14-4353-C4C200014C0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4B301B67-9E0B-C115-8D74-6F0E4584BC2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B51BF3A-F987-D090-DD2E-5261D8A9C67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AFBCFEC3-63A4-4061-C49C-25CED42F4B4D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F783797-D706-EA13-981D-0DE525A97ED6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17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B51CAD2-1688-E9A1-9D27-5CFC46702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19FC30F-4A9C-8228-D84D-107355A77C20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594D6B7-DF62-6E26-2548-C3E63E4168E7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6FB52F2-9648-6A12-EA1A-0B590989EF59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Meccanico Gommista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(ID-110244)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di riparazione e manutenzione autoveicoli, ricerca meccanico riparatore autoveicoli e gommista.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 minimo 1 anno, patente B. 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08:30 12:00 /14:00 18:00 - METALMECCANICA</a:t>
            </a:r>
          </a:p>
          <a:p>
            <a:endParaRPr lang="it-IT" sz="1200" b="1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22.000 per APPRENDISTATO, ma si valutano anche profili c/esperienza  </a:t>
            </a:r>
          </a:p>
          <a:p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A556780-F36D-1C89-635D-C69FF5C4D30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2145F70-761E-0FC9-F2AC-15DCA086DF50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DAA12A5-C4CE-694E-10EB-DEE2FC38E23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C83A3D2-D9A9-E87D-32A8-5103EE79800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69D1FA64-A631-9319-5148-FE62C83D3AFF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86C048B-C65D-DCC5-16D0-FCCF1AC36BD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DC98CABC-9AB9-11B4-68F5-7B8AB44BE76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4428321-DEF5-4681-809D-7B17B06C426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1D6FF0F-D75B-E9C3-E06B-9FB20C03FA1A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DAA1E65-9D23-E31F-3BFF-596848358DE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77589F3E-1C54-2859-BEF1-9203D72BA88C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152198E-1062-BB65-D373-E3735F23B76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21830BD-0762-5428-D939-0D34F59CEC25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7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3CD4A0C-EA66-508E-54D8-2CAC6483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B3CE80F-E00E-FDBB-6269-0D2B9F7BCBFB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ECE13C3-8245-1397-6779-384187E32F3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928735C-8A0A-4252-6907-9157724BAEC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Replay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(ID-110126)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full time 23.000/24.000le da riparametrare per il part time + buoni pasto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9924860A-0324-43F8-4CE1-18F9B07B73B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A5C8CCA3-E9CB-4250-41C2-2B53EEC80FD7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56EA4DE-2E90-7D21-6AC5-4BEF36F2C933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FB38435-B21F-D021-D8D9-EB15B2E3609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0BB6CDD-857B-E0CC-776E-8B73F1EEDDDB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B3976F8-A9F2-B2B8-6957-8BEAAD57A3E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B2AD37C-5DEC-7AE1-A5D7-36D11F22D192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24415AD8-E364-88AC-D753-D60C2D58529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5160FD-4449-DFD3-EEA8-A0CC34E3483F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D4865E42-3CAE-891F-40A3-43615B4E372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4F43D1A-C100-723D-C869-819CC724DA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380F7F34-DB8E-8A3D-4ED2-ECAE92C04F8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C288DB9-6963-B59A-1FC7-D3A04705776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3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C9289D-96B4-CD80-F425-4324BA01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00B6945-B734-FA97-F299-0829B82E78B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806328D-6D1A-3E60-8EE8-57B66DC3DF96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4928B79-A221-3AFA-2F21-D706EB23543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Vincenzo Dascanio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(ID-110123-110124)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 per oggettistica e piante. La figura sarà inoltre responsabile della cura e manutenzione delle piante presenti nel punto vendita, garantendone il corretto stato di salute e la migliore presentazione espositiva. Accogliere e assistere i clienti durante il processo di acquisto. Fornire consulenza sui prodotti di oggettistica e sulle piante in vendita. Gestire le attività di vendita e le operazioni di cassa. Curare l'allestimento e il riordino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dgli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spazi espositivi. Si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ricrcano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persone da inserire in 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ORGANICO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 anche  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SUPPORTO PERIODO NATALIZIO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(ottobre/dicembre 2026)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dettaglio, interesse per il settore.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15.000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E28A3F4-EDA3-F32B-53B8-40C95E720DA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895E166-A7C0-49A8-8E53-4F0D2F6C136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AB971C6-D66B-9FFA-C02F-7F1880DF8B2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12CC789-65E5-DC2D-321A-2CF62F8BB25B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940C7E7-E9E6-4A65-587B-698200E9917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2D4E81C-C0D3-D21F-C805-8A995C0AE12D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41201E6-4287-644C-103F-3461C5FC1E6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8A53646-E7EC-B874-6003-55384716861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9CA4CB7-4DB5-91F4-182C-A752414504E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95B74D-3433-4BBB-5CAA-F4CB025F9E1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9B9C3EC-B7E9-54F1-C0E7-2156C18FA7B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FB18B558-8A2F-E341-2175-BA6F0D067BB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147F0FD-ED15-1360-BBE8-F21808B91454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7EDBE96-D094-7892-3EF8-1C2FFA701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2FB4428-44FB-35C3-60CA-BF321450F7B2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72DFF7-CE25-FAB9-AFBF-E75B680992C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7C0EF92-1B08-CAD9-3434-83E20045CE7F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Guardia giurata particolare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(ID-109861)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BINASCO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Battistolli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, si occuperà di controllo accessi, m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onitoraggio dei flussi di persone nei varchi di sicurezza, sorveglianza del sito e segnalazione di eventi o anomalie, applicazione delle procedure aziendali e gestione delle violazioni di sicurezza, collaborazione con il team e il cliente per il miglioramento continuo del servizio.</a:t>
            </a:r>
            <a:endParaRPr lang="it-IT"/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condotta morale impeccabile; patente B e mezzo proprio; titoli di Guardia Particolare Giurata in corso di validità (o forte motivazione ad acquisirli); ottima conoscenza dell’inglese; disponibilità ai controlli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-assuntivi (screening, test antidroga, verifica precedenti); costituisce titolo preferenziale l’esperienza pregressa nel settore della sicurezza, nelle forze dell’ordine, nei vigili del fuoco o in ambito militare; disponibilità ai turni e al lavoro nei weekend.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ore su tre turni (6-14; 14-22; 22-6) – Vigilanza Privata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27.000 + ticket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B4CDF4C3-BDBD-65A0-9CDF-B70CE53A6EC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F9A7DB61-DB09-614D-6BDE-3068C710432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AA67F87-BE75-D7DB-E8F2-39AAA58622D5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1D40E6-9866-FAA1-61A0-0CC9ED2A6C1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7888CD4-85E0-49C4-577C-D5E69F66F0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2C3B9CBF-6D64-E082-C7FB-343554BBF66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58ED968-73CC-7642-6643-14E974A1391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681E6A2-BEA8-904A-07A7-A9C578F2EA7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8BEAB1C-B1D1-77CA-B163-DB971447A8C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EA4D7D1B-FBB2-3566-0896-7ADC3D73202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8568423-09C1-79C1-60DE-459B56F6B6E2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4A8E959-92EE-E906-5FBC-DF961C6D24B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554B9E5-941A-CFD2-4191-70EF2522E60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2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A66FDF3-87C9-F094-FD55-107CCECB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915D514F-11FF-7566-0C54-B8876781593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CE8BB29C-A5FA-0F2A-3A00-3F1E4F594A8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9C6280F-1F78-FEE0-8FE0-CC7699291C8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Primadonna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(ID-109572)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ROZZANO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e  Full time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Retribuzione full time 1490 mensile da riparametrare per il part time, 5° livello Commercio.</a:t>
            </a: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C2D0EA5-49C1-2344-AF96-47016E56673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4AAE6D2-9F15-8E08-5A09-224DA5B1AEE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EFA0683-DE1D-0A27-8391-897DACA06F0F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66880CA8-284F-D7CC-D993-6D0DAF2FAFD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6454D9E-00DF-4AF4-335C-84081C1D515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68D4877-702D-2B2A-86B2-E159E6B8DE1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BA728A6-11A2-5191-DEA9-1D017AFF029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8230DB8-7BBF-0DAC-C9F0-B75ED37F7EE4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E8FCF57-F8AC-A9B4-B820-714E2CB99BD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D679CD2-400D-34BD-ABFC-8E58CD5AE0B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F81AEF8C-95EF-3495-EB40-3A59E0D2FAE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E859090-D316-B705-03E4-0781C4A373F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BA93ACD-67B3-EBD4-9463-80D939FAD95C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1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DFA797B-67C8-B81C-467D-22722B3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F30263D-2968-43C3-4DC7-1E36026A880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C5687A6-6ED9-6044-1146-CBC5E562810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A0253D1-D781-F137-73B8-A8C061F81E7E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Cablatore, assemblatore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(ID-108797)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LACCHIARELLA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società fabbricazione apparecchiature per controlli processi industriali, si occuperà di cablaggio e assemblaggio componenti meccanici, elettrici ed elettronici, garantendo conformità a standard tecnici. Previste anche trasferte c/o clienti per installazione, collaudo ed interventi manutenzione su apparecchiature ed impianti.</a:t>
            </a:r>
            <a:endParaRPr lang="it-IT"/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Indispensabile esperienza di almeno 6 mesi nelle mansioni da svolgere, diploma tecnico industriale, perito elettronico o equivalenti, conoscenza base elettronica, impiantistica, lettura schemi elettrici e disegni tecnici, uso utensili manuali e strumenti misura, inglese almeno liv. A2, ottima conoscenza lingua italiana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h/settimanali dal lunedì al venerdì, Orario elastico 8.00/9.00 – 17.00/18.00, pausa pranzo 12.30-13.30 - Metalmeccanica Industria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indicativamente RAL € 23000/25000, Ticket restaurant € 6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CCDACF3-47AD-B7E4-129B-DAD426E3427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CF80634-5332-DFBE-C66F-F8886E47F43F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8D3209EC-DEEE-F477-9604-39450B93B6F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2E39031E-10AB-343B-8B14-1620F75B864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4072A8-9CB3-79A4-16BC-47FB56C1EAB9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C1EFFD9-4B24-F8D5-7177-635A6B5561C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045B783-1A25-87C7-77B2-3FB3F83C03FF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2607D64-630F-1925-C1C8-1406D7D93758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99C02A0-5660-9AB2-5FE4-6BA360FF9F0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1FDA9F0F-0A1B-2C20-53F2-3B72F346F882}"/>
              </a:ext>
            </a:extLst>
          </p:cNvPr>
          <p:cNvSpPr/>
          <p:nvPr/>
        </p:nvSpPr>
        <p:spPr>
          <a:xfrm>
            <a:off x="725729" y="2912964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B9683EF-A42E-D635-1DEF-73A9B8FCEC4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430574D-32B7-9051-04F4-EE2DC457D0D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49AA7D3-341D-CD62-EF89-E1F001E88341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6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7A50187-B00A-8369-D8AB-C6205119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05A63407-078B-1CAD-E47F-CC4785D025B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E551B69-5E7A-353E-4DCB-A35602151F8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FFEBBDC-0F3C-7BD0-B9D2-006DF3C7DECA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Lavapiatti  part time hotel 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(ID-108450)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azienda operante nel settore della ristorazione e della preparazione di prodotti alimentari, specializzata nella produzione e somministrazione di piatti pronti e nella gestione di attività di cucina,  si occuperà di: lavaggio di stoviglie, pentole, utensili e attrezzature di cucina;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niordino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e pulizia dell'area lavaggio e della cucina; supporto nelle attività di igienizzazione degli ambienti di lavoro; smaltimento dei rifiuti e gestione della raccolta differenziata; controllo e rifornimento dei detergenti e materiali per la pulizia; collaborazione con il personale di cucina per mantenere l'efficienza operativa.</a:t>
            </a:r>
            <a:endParaRPr lang="it-IT"/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Esperienza, anche breve, nel ruolo, velocità e capacità di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lavorere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team.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Part Time17 ore settimanali,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12.00/15.30- Pubblici Esercizi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circa 8000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2748526-1191-96CA-1A77-A27F1D648E3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5D7EDB03-9369-A276-D69B-6DCA2D2ED32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8AAD921-D78E-0417-22A8-E82CABC7560B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B7E0A80D-7AE9-2554-0A88-F294FC4E59D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5B72D924-BA4D-45C2-C7CD-A427A16096ED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6A78C67B-82C4-9785-60D2-733517E2DC80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F3A4F838-AF33-B17F-1888-E73DB54326D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91F76F6B-E4A4-18F4-493C-2810BA15D8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FE446C7-6D7A-F26A-6C34-42D913F7F9C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01903ED-10B1-31E1-C0D8-B8AEB01AE76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74EF13-4E5C-7838-FFEF-20A5D42B561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A68B3D9-26B4-B315-FCBA-E7160C04226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68BDE91-BC8E-0A87-F80D-288F8EA5410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0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3EAEE2-2DF2-D8D9-9066-68858A97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207C16E-E1AF-4508-084F-31CEEEA664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63C99E97-91B6-3ACF-10DC-C51C523116A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C1235CF-FC0A-BACD-924A-BD945C83F55B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Impiegato/a uff. </a:t>
            </a:r>
            <a:r>
              <a:rPr lang="it-IT" sz="4000" b="1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Acqusiti</a:t>
            </a:r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(ID-108360)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DETERMINATO/INDETERMINATO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</a:t>
            </a:r>
            <a:endParaRPr lang="it-IT" sz="2000" b="1">
              <a:latin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 società di commercializzazione dispositivi medici, si occuperà di pianificazione acquisti di produzione e di campionature richieste garantendo le consegne nei tempi richiesti, monitoraggio relazioni fornitori per assicurare alto livello prodotti, ricerca e selezione fornitori attenzionando il rapporto qualità/prezzo, ricerca nuovi prodotti sul mercato, gestione trattativa con fornitori, gestione distinte base, gestione magazzino, listini di acquisto e di vendita, partecipazione a fiere e convegni in Italia ed estero.</a:t>
            </a:r>
            <a:endParaRPr lang="it-IT"/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 di almeno 1 anno nel ruolo, buon uso pacchetto Office</a:t>
            </a:r>
            <a:r>
              <a:rPr lang="it-IT" sz="1200">
                <a:solidFill>
                  <a:srgbClr val="DA1A2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conoscenza lingua inglese (almeno liv. B1), ottime doti comunicative e relazionali, ottime capacità organizzative, di 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problem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solving, di coordinamento, automunito.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time: 8.30-12.30//13:00-17.00 – Terziario Confcommercio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RAL massima circa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32000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34395AA-B896-B760-7F59-5BD6B38EBE9B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4C566B0D-5A9D-5DB0-8791-080096A9F56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01CB6D0-CBA4-D316-9F56-1BA11D55EFE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7102F34-A365-BB47-053D-E6D1E62C6FA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BF95F66-5ED8-5B26-837A-32EAD8334173}"/>
              </a:ext>
            </a:extLst>
          </p:cNvPr>
          <p:cNvSpPr/>
          <p:nvPr/>
        </p:nvSpPr>
        <p:spPr>
          <a:xfrm flipH="1">
            <a:off x="794160" y="21369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07E7F70-8FE0-275E-C856-0C92B8B965B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DBCC5-5553-2910-8DE9-1B31C5D130A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FB81CDF-01E0-0689-A5CF-5D0DEF4FFEC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504BEB0-1A64-6F18-57AE-BFD7AB3846E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706FD1B-BF96-065C-EA40-D90EB390B14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2237154-8CF5-BF02-659B-1F2EC5A9878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86F3EEA-D82B-3B90-4A06-EB6812D5DDA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273B717-E90D-C707-8537-2A15D812B10B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0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05BFC063-F9D1-7787-1BBA-8A04D7BD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36034C0-3D84-15F6-8D3D-2B14EC886C3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4472D76-AC70-E7B5-4D3B-11D2BC571C2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DE88FB04-FFF6-33C6-3777-CAA9C47FE165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Tirocinio Addetto alle vendite </a:t>
            </a:r>
            <a:r>
              <a:rPr lang="it-IT" sz="4000" b="1" dirty="0" err="1">
                <a:solidFill>
                  <a:srgbClr val="C00000"/>
                </a:solidFill>
                <a:latin typeface="Calibri"/>
                <a:cs typeface="Calibri"/>
              </a:rPr>
              <a:t>Skeckers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(ID-107223)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STAGE SCOPO ASSUNZIONE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all’interno di uno dei punti vendita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Skechers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, intraprenderà un percorso formativo nell’ambito della vendita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assistita e imparerà l'accoglienza e la vendita assistita alla clientela, garantendo un'esperienza d'acquisto in linea con i valori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Possesso di Diploma; stato di disoccupazione; non aver svolto un precedente tirocinio per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stessa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mansione; interesse per la vendita assistita.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full time 40h 5gg a settimana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turni 7.00/22.00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Indennità di tirocinio 600 </a:t>
            </a:r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7579315-4670-1D85-680F-F20C441006D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2E4E28F3-97A8-4438-F875-AE3184E790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9A34DD7-EA06-D175-3888-7E70818E295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87CD512-1CAC-2C52-187D-8D5D42C18F05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DA1B49C-6882-4E9C-3308-F9F77548FA98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199E26EF-BCF9-0A9C-EAB4-30F078622C3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1E44325-57EF-D558-B036-27467D6506E1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E0C14EB-CB55-B7E5-0673-93E58141C13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6D10662D-17AC-84E2-F587-77CE42230CF9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539B5A60-654F-6239-2AA2-DA022519439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D95EF584-CADC-1AF2-CA8D-1909036BED77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864E5E6-3395-3849-8D26-9FE136734EA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804ED1F-A129-BA54-4B48-BDC36ECA1D1D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6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DF14C1BA-458E-2FC8-A288-D8F65446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58AE87B7-8D73-B814-336D-E4690A7D8B5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8D303E9-00BC-2EFC-4FE3-61E1E60D4C64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75E7069-3A1F-576E-053C-F9BA3D85C155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OPERAIO PROD.PHARMA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(ID-108249)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FIZZONASCO DI PIEVE EMANUELE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leader nella produzione di estratti botanici, si dovrà occupare di carico e scarico materie prime, movimentazione delle piante officinali e dei solventi necessari per l'avvio del ciclo produttivo negli impianti; Conduzione estrattori e filtri, gestione operativa dei macchinari ; Operazioni di torchiatura; Monitoraggio della concentrazione; Miscelazione e omogeneizzazione: preparazione del prodotto finito unendo diversi estratti o eccipienti secondo le ricette e le specifiche tecniche; Pulizia e sanificazione (CIP), esecuzione delle procedure di lavaggio degli impianti tra un lotto e l'altro per evitare contaminazioni incrociate in conformità alle GMP.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nella mansione e disponibilità a lavorare su turni.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su turni 6:00-14:00; 14:00-22:00; 22:00-06:00 da lunedì a sabato - Industria chimica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latin typeface="Calibri"/>
                <a:ea typeface="Calibri"/>
                <a:cs typeface="Calibri"/>
              </a:rPr>
              <a:t>€ 26.000/28.000 </a:t>
            </a:r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2A6C1DA5-27A6-64C2-514F-003440CD43F3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12A4C8FC-E817-F816-DD7F-AC67689E6C0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D133E4F-45FA-A696-2767-7C89181A9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F28F49C7-A625-2DE2-0B41-2A656E6A61C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A0A484F9-30A6-FD32-C697-763CDB2E9E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B94FCE2-520F-5ED8-7D99-B689909A1F6A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7A64FDA-9663-2F05-9389-A0E4D200B87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0E19A8F-F02B-87BB-255F-7B112C1FD5C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277D1C-7569-DB9C-08FC-4DA91F5F0A78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801065EF-9589-317F-45FE-2453BED85AE2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8233B809-54A7-E221-6797-A8DD730B6BF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D63C0B7-96EE-59C2-2CDC-E95B4136E49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A6C4E6F-069C-85C5-0B02-4DD9BD7020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29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8AFA292-448F-6B2C-7D7F-FCC8B18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C7E9042-752C-DBAC-C65E-1F201396E05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B663B8F-DD70-1CFE-D838-E6238D48F3E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F6CD2C72-1284-B550-886F-7912FF2CEB6A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FRESATORE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(ID-107886)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sarà inserita nel reparto lavorazioni meccaniche, e si occuperà della conduzione e programmazione di frese CNC, contribuendo alla produzione di componenti meccanici secondo le specifiche tecniche richieste.       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  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formazione ad indirizzo tecnico (meccanico/meccatronico), capacità di lettura del disegno meccanico, conoscenza base della programmazione ISO CNC e forte interesse per il settore metalmeccanico. Manualità, precisione e capacità di lavorare in team completano il profilo.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40h settimanali  8.00/12.30 -13.30/17.00 – Metalmeccanico industria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€ 26.000/28.000 </a:t>
            </a:r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588FACA-CBB9-8F49-039B-9304D5D1D51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9994AE35-976F-9CCB-4056-AB6F9AE1E7F9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79395BC-CEFC-E6B1-3547-109C0E4EA75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3FB8F23-F9D2-C9A0-A9AD-7A93245D805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A7941E8-5406-89BA-2449-DC3B41C5B69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90F484BA-88FF-4762-A93F-E572B4A837C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DF3091F-7284-7116-0F54-DF15D8B05A3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D403DCC-8894-9DF9-41B9-5398BF9800E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1A3AD820-DD86-A27F-440A-20A64117A59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55457E0-D38C-093C-46F3-80D32D06C188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9EF2B8C-09B9-D833-BD3D-9D48D57E0E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D3E97B8-A6AD-1536-0D41-13D8EBD7ED2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24C5A2D-F7B2-FE17-C0A3-B6E03645E3B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A6293E6-E72D-A26F-A7CA-1BE360F0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E9C5236-8EB6-69D4-599F-38B1DA0FF97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E3DB3C87-CE5E-3CFD-64DC-BC8DA76185F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3044567B-C961-519F-A2BB-2BF2EA65CC7C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Autisti Patenti finanziate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(ID-107254)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MILANO E PROVINCIA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Questa offerta si rivolge alle persone che vogliono diventare Autisti NCC (Noleggio Con Conducente)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Patente B italiana in corso di validità; conoscenza dell’italiano; per chi non ha la cittadinanza Europea, permesso di soggiorno in corso di validità per tutta la durata del percorso di ottenimento della patente.</a:t>
            </a: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 dirty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su turni (diurno e notturno)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€1.200,00 netti + premi aziendali  </a:t>
            </a:r>
          </a:p>
          <a:p>
            <a:endParaRPr lang="en-US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827B8868-979E-A447-8301-0ED5077F02A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EB005BCF-1B0B-E04D-685B-319177B9156A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A38CB566-CEA5-226B-5CA2-65DD591DF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E7FF48D4-042F-AE49-2C07-DEA9BA0F62B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E1490C-8756-26A4-97C1-F55AFC9DDB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1354F65-8672-2097-BE4F-F0BC5F79706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5088066-B4E9-B501-EAA1-5DE52EA0E21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DB7C5DF2-9A75-DC2B-C18E-77D7C9EE00B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FA28EE12-8C5A-B9D7-DACA-EA21387E85C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CEA2C77-00E9-61F5-B8C9-783673A5AAA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121EFD5D-C445-0226-3C18-F66D7ABAF899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82634EB3-88AF-74A9-2323-8C966FDE385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0D76D16-C698-E3CB-0C4E-154A65F9EC1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040080-9D77-8209-93E0-CD9F769A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63E57A2-F868-E856-3FBF-10F1B14EF4DC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B0D8807-65A7-7BA9-F8BC-DDE3F4019DE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9A504BB-294F-08F3-F547-779983561850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Piazzalista accettatore</a:t>
            </a:r>
            <a:endParaRPr lang="it-IT">
              <a:ea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 preparatore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(ID-107140)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dovrà movimentare, organizzare e gestire le macchine all’interno della società; pulire e preparare le macchine per la consegna ai clienti; verificare lo stato delle macchine (livelli di pulizia, ingrassaggio, carrozzeria, funzionalità e misure di sicurezza) nei momenti cruciali delle operazioni di noleggio, ovvero, la consegna dei mezzi ai clienti; gestire il rientro dei mezzi a fine utilizzo; registrare entrate e uscite, verificare bolle di consegna/documenti di trasporto e di aggiornare i database aziendali. </a:t>
            </a:r>
            <a:endParaRPr lang="it-IT">
              <a:ea typeface="Calibri"/>
            </a:endParaRPr>
          </a:p>
          <a:p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indispensabile patente B, ottime doti comunicative e relazionali, precisione e capacità organizzativa. Orientamento agli obiettivi e forte determinazione. Attitudine a lavorare in squadra.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€ 24.000 + buoni pasto 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EAFBEF6-F53D-8F8E-8F4E-1F1C29BC9C1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7F712E8-4292-DCA8-0DB4-3F70EC37B59B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5B5ADAE7-FA04-CE64-9447-0E5A78BB8BFD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637A318-C0D9-AFB0-21AA-32E532401F6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BF9AA160-B07A-65BC-6938-18C8D54DF225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6CCAA2F-33EF-EB40-A449-E36649B9A78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6E0C327-B1DA-0619-BFF0-2950DB943D79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BE666AD-FD38-9DCE-EF7A-0AB6E0063C4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7D3D9EA-111A-60AF-F7B6-4BF800AAC5A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A90889D3-86C5-B68E-791F-FC2A452A4104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69B8207-5146-5277-A428-979767575233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308A0DF-74D2-CD34-0F42-D3623B79630B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5B533A6-EFD0-7565-137E-7F9154C5766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56BBCF6-B7E2-CC03-66ED-2BCB6794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4200614-7EBA-3541-D2D9-DDA640DA7E1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34DFD25-D02D-E572-FD19-4C22285E1AD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35E5096-6CD7-F65C-AC4B-D7F0EA20EB8E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Commerciale junior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(ID-107139)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 (funzionario di vendita) verrà affiancata al Commerciale attualmente presente, dovrà occuparsi: sviluppare il portafoglio clienti (Milano e hinterland), gestire l’intero ciclo produttivo dalla ricerca attiva di nuovi contatti, alla trattativa e chiusura del contratto; analizzare le esigenze dei clienti e proporre soluzioni di noleggio su misura; mantenere relazioni di lungo periodo con la clientela. Cosa cerchiamo nella risorsa: ottime doti comunicative, relazionali e di negoziazione.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  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ottime doti comunicative, relazionali e di negoziazione. Orientamento agli obiettivi e forte determinazione. E’ fondamentale l’attitudine a lavorare in squadra.  indispensabili conoscenze informatiche e la patente B. Assunzione da dicembre ma si può valutare anche prima.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 + buoni pasto + </a:t>
            </a:r>
            <a:r>
              <a:rPr lang="it-IT" sz="1200" err="1">
                <a:latin typeface="Calibri"/>
                <a:ea typeface="Calibri"/>
                <a:cs typeface="Calibri"/>
              </a:rPr>
              <a:t>provviggioni</a:t>
            </a:r>
            <a:r>
              <a:rPr lang="it-IT" sz="1200">
                <a:latin typeface="Calibri"/>
                <a:ea typeface="Calibri"/>
                <a:cs typeface="Calibri"/>
              </a:rPr>
              <a:t> + auto 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C9F449F-FF17-E5E6-761D-0EF1D7FF3DE5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97879D1-F167-0E45-A4B0-6D90E27EA36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C7D3A9B-0083-5FE3-4291-C67B8CB2DD1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51A0C22-E5BC-278D-EF77-70D13FE4E14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42F7BC5-0EC2-BD86-F130-6A91287C29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A3BB9CC8-1215-CF93-0715-BEB27052AB5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9CB4A37-2B12-DDF6-DBFA-2481806777D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C6CFB6B-ED2B-D542-80F3-3CE820EAFD4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C745EBB-84A2-DC50-D38F-D1A0EDFD9DE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1470B67-DA88-766D-8A89-B2570F5258B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1AE1A57-6B96-4AF8-C13F-E33B60D1F9D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9FB58593-C480-0476-2F3F-5C370B7247B6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FD27526-D723-D68D-E33E-7D9CB5AB3BE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5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6735BA09-7E48-6226-3580-5793EB45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CFFD249A-2618-E538-6A8D-9547D3015C29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F5EC3D6-58AA-A0BA-DB46-F05E5905E01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9726E90-6320-0A27-B47C-C0A0419F1CD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Consegne prodotti ittici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(ID-105852)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OPERA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Azienda di commercializzazione prodotti ittici ricerca risorsa che si dovrà recare presso la struttura di Opera, dove inizierà la preparazione dei servizi di consegna a lui affidati. Una volta finita la preparazione della merce, dovrà caricare il suo furgone e partire con le consegne nella zona di Milano ed hinterland presso i ristoranti clienti. Una volta terminato il giro di consegne, rientrare in sede, procedere con le pulizie del mezzo e sistemazione luogo di lavoro.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nel ruolo e PATENTE B.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36/40 ore da LUN /SAB da 06:00 alle 12:00 – Terziario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14 mensilità, lordo mensile di 1674.34 </a:t>
            </a:r>
            <a:r>
              <a:rPr lang="it-IT" sz="1200">
                <a:latin typeface="Calibri"/>
                <a:ea typeface="Calibri"/>
                <a:cs typeface="Calibri"/>
              </a:rPr>
              <a:t>€</a:t>
            </a:r>
          </a:p>
          <a:p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C9CF6EE1-8FE2-7870-DEBC-C7C4F09B5632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4AE3ACA-1D8F-A971-CF37-A48E8460ECA5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9B8CDBFE-D181-2F7B-4CD1-BF75DF2BBDC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0CE0DF02-6D29-D070-5879-EAECD4F1BBD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080BF88-E485-6435-F1BB-3368F1C6ED2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94BD7E5-B0F3-789E-C9A2-3074EA9CF51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754C332-836A-E3DD-6808-4F598A0B494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BC89ABA-D6D0-1573-B7B1-F57EB86A9FF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AA9D54D-155C-40EA-384F-445BC298811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5A14FD9-79EB-67A1-A9FA-890D115837C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55E6F63-0688-D2E8-FC12-5B159B4784A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0C2064EE-F247-30A7-45BB-C2AEEE7A69E1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B145DD0-8E32-8790-5664-A72891126833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9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b7dcf-7cfe-46ad-bcb6-9547da70cf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F70CB4C539C24E91FC440223AC791A" ma:contentTypeVersion="18" ma:contentTypeDescription="Creare un nuovo documento." ma:contentTypeScope="" ma:versionID="f01ea96245bc64cbc7e5142fec11b064">
  <xsd:schema xmlns:xsd="http://www.w3.org/2001/XMLSchema" xmlns:xs="http://www.w3.org/2001/XMLSchema" xmlns:p="http://schemas.microsoft.com/office/2006/metadata/properties" xmlns:ns3="c8ab7dcf-7cfe-46ad-bcb6-9547da70cf1b" xmlns:ns4="3fdb803b-0369-4112-8353-a18e80db3c95" targetNamespace="http://schemas.microsoft.com/office/2006/metadata/properties" ma:root="true" ma:fieldsID="391324e11b4f63fa82b764204a3e9b4a" ns3:_="" ns4:_="">
    <xsd:import namespace="c8ab7dcf-7cfe-46ad-bcb6-9547da70cf1b"/>
    <xsd:import namespace="3fdb803b-0369-4112-8353-a18e80db3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b7dcf-7cfe-46ad-bcb6-9547da70c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b803b-0369-4112-8353-a18e80db3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A27A4E-B5A5-4A09-8DE0-9E15FC449E4A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c8ab7dcf-7cfe-46ad-bcb6-9547da70cf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fdb803b-0369-4112-8353-a18e80db3c9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A93C5F-3947-4A7D-B505-E6440A5DC4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b7dcf-7cfe-46ad-bcb6-9547da70cf1b"/>
    <ds:schemaRef ds:uri="3fdb803b-0369-4112-8353-a18e80db3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3322</Words>
  <Application>Microsoft Office PowerPoint</Application>
  <PresentationFormat>Presentazione su schermo (16:9)</PresentationFormat>
  <Paragraphs>312</Paragraphs>
  <Slides>19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31" baseType="lpstr">
      <vt:lpstr>Fira Sans Black</vt:lpstr>
      <vt:lpstr>DM Serif Display</vt:lpstr>
      <vt:lpstr>Bebas Neue</vt:lpstr>
      <vt:lpstr>Chivo</vt:lpstr>
      <vt:lpstr>Calibri</vt:lpstr>
      <vt:lpstr>Roboto</vt:lpstr>
      <vt:lpstr>Arial</vt:lpstr>
      <vt:lpstr>Times New Roman</vt:lpstr>
      <vt:lpstr>Trebuchet MS</vt:lpstr>
      <vt:lpstr>Bebas Neue Regular</vt:lpstr>
      <vt:lpstr>Calibri Light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Manuela Garini</cp:lastModifiedBy>
  <cp:revision>427</cp:revision>
  <cp:lastPrinted>2024-01-30T09:09:36Z</cp:lastPrinted>
  <dcterms:created xsi:type="dcterms:W3CDTF">2021-10-12T08:06:43Z</dcterms:created>
  <dcterms:modified xsi:type="dcterms:W3CDTF">2026-10-16T07:28:38Z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0x010100AFF70CB4C539C24E91FC440223AC791A</vt:lpwstr>
  </property>
</Properties>
</file>